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4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812" r:id="rId5"/>
    <p:sldMasterId id="2147483847" r:id="rId6"/>
    <p:sldMasterId id="2147483862" r:id="rId7"/>
    <p:sldMasterId id="2147483883" r:id="rId8"/>
  </p:sldMasterIdLst>
  <p:notesMasterIdLst>
    <p:notesMasterId r:id="rId28"/>
  </p:notesMasterIdLst>
  <p:sldIdLst>
    <p:sldId id="2147469673" r:id="rId9"/>
    <p:sldId id="9963" r:id="rId10"/>
    <p:sldId id="4531" r:id="rId11"/>
    <p:sldId id="4534" r:id="rId12"/>
    <p:sldId id="4535" r:id="rId13"/>
    <p:sldId id="4536" r:id="rId14"/>
    <p:sldId id="4537" r:id="rId15"/>
    <p:sldId id="4538" r:id="rId16"/>
    <p:sldId id="4539" r:id="rId17"/>
    <p:sldId id="4540" r:id="rId18"/>
    <p:sldId id="4541" r:id="rId19"/>
    <p:sldId id="4542" r:id="rId20"/>
    <p:sldId id="4543" r:id="rId21"/>
    <p:sldId id="4544" r:id="rId22"/>
    <p:sldId id="4526" r:id="rId23"/>
    <p:sldId id="4527" r:id="rId24"/>
    <p:sldId id="4528" r:id="rId25"/>
    <p:sldId id="4529" r:id="rId26"/>
    <p:sldId id="21474696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C18027-C46D-A076-AB90-3AB11FBF0ECC}" name="ashley.cullinane@ride.ri.gov" initials="as" userId="S::urn:spo:guest#ashley.cullinane@ride.ri.gov::" providerId="AD"/>
  <p188:author id="{6264E932-1132-256E-415F-D9233BBB486E}" name="Orr, Morgan (OHHS - Contractor)" initials="OM(C" userId="S::Morgan.Orr.CTR@ohhs.ri.gov::c4ea7464-5165-4048-898a-70c92b6f11cb" providerId="AD"/>
  <p188:author id="{48AD1AA0-42B5-52FB-5831-E68C72487F4B}" name="Rosen, Kayla (GOV)" initials="R(" userId="S::kayla.s.rosen@governor.ri.gov::bc56643b-34da-441c-a4e3-630aeae0cb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en, Kayla (OHHS)" initials="RK(" lastIdx="9" clrIdx="0">
    <p:extLst>
      <p:ext uri="{19B8F6BF-5375-455C-9EA6-DF929625EA0E}">
        <p15:presenceInfo xmlns:p15="http://schemas.microsoft.com/office/powerpoint/2012/main" userId="S::Kayla.Rosen@ohhs.ri.gov::cea44b23-a609-4456-ad9e-9b55a2b67d8f" providerId="AD"/>
      </p:ext>
    </p:extLst>
  </p:cmAuthor>
  <p:cmAuthor id="2" name="Rosen, Kayla" initials="KR" lastIdx="7" clrIdx="1">
    <p:extLst>
      <p:ext uri="{19B8F6BF-5375-455C-9EA6-DF929625EA0E}">
        <p15:presenceInfo xmlns:p15="http://schemas.microsoft.com/office/powerpoint/2012/main" userId="S::krosen@bu.edu::b97fb945-6658-4af3-95fc-77a476a4fed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2C34BA-9EE8-4A8E-8867-7C521D9B69C1}" v="3" dt="2026-03-19T19:48:26.6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36" Type="http://schemas.microsoft.com/office/2018/10/relationships/authors" Target="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iello, Nicole (DHS)" userId="449da739-28f9-441e-be26-5dfb4836a9de" providerId="ADAL" clId="{43EB0900-8E1E-4635-B9B4-CD70604D56E3}"/>
    <pc:docChg chg="undo custSel addSld delSld modSld delMainMaster">
      <pc:chgData name="Chiello, Nicole (DHS)" userId="449da739-28f9-441e-be26-5dfb4836a9de" providerId="ADAL" clId="{43EB0900-8E1E-4635-B9B4-CD70604D56E3}" dt="2026-03-19T19:48:26.614" v="139"/>
      <pc:docMkLst>
        <pc:docMk/>
      </pc:docMkLst>
      <pc:sldChg chg="del">
        <pc:chgData name="Chiello, Nicole (DHS)" userId="449da739-28f9-441e-be26-5dfb4836a9de" providerId="ADAL" clId="{43EB0900-8E1E-4635-B9B4-CD70604D56E3}" dt="2026-03-19T19:47:53.935" v="116" actId="47"/>
        <pc:sldMkLst>
          <pc:docMk/>
          <pc:sldMk cId="1292800462" sldId="256"/>
        </pc:sldMkLst>
      </pc:sldChg>
      <pc:sldChg chg="del">
        <pc:chgData name="Chiello, Nicole (DHS)" userId="449da739-28f9-441e-be26-5dfb4836a9de" providerId="ADAL" clId="{43EB0900-8E1E-4635-B9B4-CD70604D56E3}" dt="2026-03-19T19:47:52.815" v="112" actId="47"/>
        <pc:sldMkLst>
          <pc:docMk/>
          <pc:sldMk cId="4081807521" sldId="4458"/>
        </pc:sldMkLst>
      </pc:sldChg>
      <pc:sldChg chg="del">
        <pc:chgData name="Chiello, Nicole (DHS)" userId="449da739-28f9-441e-be26-5dfb4836a9de" providerId="ADAL" clId="{43EB0900-8E1E-4635-B9B4-CD70604D56E3}" dt="2026-03-19T19:47:54.077" v="117" actId="47"/>
        <pc:sldMkLst>
          <pc:docMk/>
          <pc:sldMk cId="33500310" sldId="4459"/>
        </pc:sldMkLst>
      </pc:sldChg>
      <pc:sldChg chg="del">
        <pc:chgData name="Chiello, Nicole (DHS)" userId="449da739-28f9-441e-be26-5dfb4836a9de" providerId="ADAL" clId="{43EB0900-8E1E-4635-B9B4-CD70604D56E3}" dt="2026-03-19T19:47:54.286" v="118" actId="47"/>
        <pc:sldMkLst>
          <pc:docMk/>
          <pc:sldMk cId="1498368812" sldId="4460"/>
        </pc:sldMkLst>
      </pc:sldChg>
      <pc:sldChg chg="del">
        <pc:chgData name="Chiello, Nicole (DHS)" userId="449da739-28f9-441e-be26-5dfb4836a9de" providerId="ADAL" clId="{43EB0900-8E1E-4635-B9B4-CD70604D56E3}" dt="2026-03-19T19:47:54.407" v="119" actId="47"/>
        <pc:sldMkLst>
          <pc:docMk/>
          <pc:sldMk cId="519531010" sldId="4461"/>
        </pc:sldMkLst>
      </pc:sldChg>
      <pc:sldChg chg="del">
        <pc:chgData name="Chiello, Nicole (DHS)" userId="449da739-28f9-441e-be26-5dfb4836a9de" providerId="ADAL" clId="{43EB0900-8E1E-4635-B9B4-CD70604D56E3}" dt="2026-03-19T19:47:54.769" v="121" actId="47"/>
        <pc:sldMkLst>
          <pc:docMk/>
          <pc:sldMk cId="1142147596" sldId="4473"/>
        </pc:sldMkLst>
      </pc:sldChg>
      <pc:sldChg chg="del">
        <pc:chgData name="Chiello, Nicole (DHS)" userId="449da739-28f9-441e-be26-5dfb4836a9de" providerId="ADAL" clId="{43EB0900-8E1E-4635-B9B4-CD70604D56E3}" dt="2026-03-19T19:47:55.121" v="123" actId="47"/>
        <pc:sldMkLst>
          <pc:docMk/>
          <pc:sldMk cId="1084295269" sldId="4478"/>
        </pc:sldMkLst>
      </pc:sldChg>
      <pc:sldChg chg="del">
        <pc:chgData name="Chiello, Nicole (DHS)" userId="449da739-28f9-441e-be26-5dfb4836a9de" providerId="ADAL" clId="{43EB0900-8E1E-4635-B9B4-CD70604D56E3}" dt="2026-03-19T19:47:55.320" v="124" actId="47"/>
        <pc:sldMkLst>
          <pc:docMk/>
          <pc:sldMk cId="301307313" sldId="4479"/>
        </pc:sldMkLst>
      </pc:sldChg>
      <pc:sldChg chg="del">
        <pc:chgData name="Chiello, Nicole (DHS)" userId="449da739-28f9-441e-be26-5dfb4836a9de" providerId="ADAL" clId="{43EB0900-8E1E-4635-B9B4-CD70604D56E3}" dt="2026-03-19T19:47:55.582" v="125" actId="47"/>
        <pc:sldMkLst>
          <pc:docMk/>
          <pc:sldMk cId="1048239779" sldId="4480"/>
        </pc:sldMkLst>
      </pc:sldChg>
      <pc:sldChg chg="del">
        <pc:chgData name="Chiello, Nicole (DHS)" userId="449da739-28f9-441e-be26-5dfb4836a9de" providerId="ADAL" clId="{43EB0900-8E1E-4635-B9B4-CD70604D56E3}" dt="2026-03-19T19:47:53.746" v="115" actId="47"/>
        <pc:sldMkLst>
          <pc:docMk/>
          <pc:sldMk cId="2005427620" sldId="4488"/>
        </pc:sldMkLst>
      </pc:sldChg>
      <pc:sldChg chg="del">
        <pc:chgData name="Chiello, Nicole (DHS)" userId="449da739-28f9-441e-be26-5dfb4836a9de" providerId="ADAL" clId="{43EB0900-8E1E-4635-B9B4-CD70604D56E3}" dt="2026-03-19T19:47:54.613" v="120" actId="47"/>
        <pc:sldMkLst>
          <pc:docMk/>
          <pc:sldMk cId="2058691810" sldId="4490"/>
        </pc:sldMkLst>
      </pc:sldChg>
      <pc:sldChg chg="del">
        <pc:chgData name="Chiello, Nicole (DHS)" userId="449da739-28f9-441e-be26-5dfb4836a9de" providerId="ADAL" clId="{43EB0900-8E1E-4635-B9B4-CD70604D56E3}" dt="2026-03-19T19:47:56.191" v="127" actId="47"/>
        <pc:sldMkLst>
          <pc:docMk/>
          <pc:sldMk cId="4174605272" sldId="4492"/>
        </pc:sldMkLst>
      </pc:sldChg>
      <pc:sldChg chg="del">
        <pc:chgData name="Chiello, Nicole (DHS)" userId="449da739-28f9-441e-be26-5dfb4836a9de" providerId="ADAL" clId="{43EB0900-8E1E-4635-B9B4-CD70604D56E3}" dt="2026-03-19T19:47:56.484" v="128" actId="47"/>
        <pc:sldMkLst>
          <pc:docMk/>
          <pc:sldMk cId="1349600221" sldId="4493"/>
        </pc:sldMkLst>
      </pc:sldChg>
      <pc:sldChg chg="del">
        <pc:chgData name="Chiello, Nicole (DHS)" userId="449da739-28f9-441e-be26-5dfb4836a9de" providerId="ADAL" clId="{43EB0900-8E1E-4635-B9B4-CD70604D56E3}" dt="2026-03-19T19:47:56.888" v="129" actId="47"/>
        <pc:sldMkLst>
          <pc:docMk/>
          <pc:sldMk cId="499211245" sldId="4494"/>
        </pc:sldMkLst>
      </pc:sldChg>
      <pc:sldChg chg="del">
        <pc:chgData name="Chiello, Nicole (DHS)" userId="449da739-28f9-441e-be26-5dfb4836a9de" providerId="ADAL" clId="{43EB0900-8E1E-4635-B9B4-CD70604D56E3}" dt="2026-03-19T19:47:54.936" v="122" actId="47"/>
        <pc:sldMkLst>
          <pc:docMk/>
          <pc:sldMk cId="1567684742" sldId="4495"/>
        </pc:sldMkLst>
      </pc:sldChg>
      <pc:sldChg chg="del">
        <pc:chgData name="Chiello, Nicole (DHS)" userId="449da739-28f9-441e-be26-5dfb4836a9de" providerId="ADAL" clId="{43EB0900-8E1E-4635-B9B4-CD70604D56E3}" dt="2026-03-19T19:47:55.918" v="126" actId="47"/>
        <pc:sldMkLst>
          <pc:docMk/>
          <pc:sldMk cId="2283354031" sldId="4496"/>
        </pc:sldMkLst>
      </pc:sldChg>
      <pc:sldChg chg="del">
        <pc:chgData name="Chiello, Nicole (DHS)" userId="449da739-28f9-441e-be26-5dfb4836a9de" providerId="ADAL" clId="{43EB0900-8E1E-4635-B9B4-CD70604D56E3}" dt="2026-03-19T19:47:53.558" v="114" actId="47"/>
        <pc:sldMkLst>
          <pc:docMk/>
          <pc:sldMk cId="3379207019" sldId="4497"/>
        </pc:sldMkLst>
      </pc:sldChg>
      <pc:sldChg chg="del">
        <pc:chgData name="Chiello, Nicole (DHS)" userId="449da739-28f9-441e-be26-5dfb4836a9de" providerId="ADAL" clId="{43EB0900-8E1E-4635-B9B4-CD70604D56E3}" dt="2026-03-19T19:47:57.269" v="130" actId="47"/>
        <pc:sldMkLst>
          <pc:docMk/>
          <pc:sldMk cId="1468800717" sldId="4498"/>
        </pc:sldMkLst>
      </pc:sldChg>
      <pc:sldChg chg="del">
        <pc:chgData name="Chiello, Nicole (DHS)" userId="449da739-28f9-441e-be26-5dfb4836a9de" providerId="ADAL" clId="{43EB0900-8E1E-4635-B9B4-CD70604D56E3}" dt="2026-03-19T19:47:53.351" v="113" actId="47"/>
        <pc:sldMkLst>
          <pc:docMk/>
          <pc:sldMk cId="3932136897" sldId="4499"/>
        </pc:sldMkLst>
      </pc:sldChg>
      <pc:sldChg chg="add del">
        <pc:chgData name="Chiello, Nicole (DHS)" userId="449da739-28f9-441e-be26-5dfb4836a9de" providerId="ADAL" clId="{43EB0900-8E1E-4635-B9B4-CD70604D56E3}" dt="2026-03-19T19:48:26.614" v="139"/>
        <pc:sldMkLst>
          <pc:docMk/>
          <pc:sldMk cId="1173946836" sldId="4526"/>
        </pc:sldMkLst>
      </pc:sldChg>
      <pc:sldChg chg="add del">
        <pc:chgData name="Chiello, Nicole (DHS)" userId="449da739-28f9-441e-be26-5dfb4836a9de" providerId="ADAL" clId="{43EB0900-8E1E-4635-B9B4-CD70604D56E3}" dt="2026-03-19T19:48:26.614" v="139"/>
        <pc:sldMkLst>
          <pc:docMk/>
          <pc:sldMk cId="3150836952" sldId="4527"/>
        </pc:sldMkLst>
      </pc:sldChg>
      <pc:sldChg chg="add del">
        <pc:chgData name="Chiello, Nicole (DHS)" userId="449da739-28f9-441e-be26-5dfb4836a9de" providerId="ADAL" clId="{43EB0900-8E1E-4635-B9B4-CD70604D56E3}" dt="2026-03-19T19:48:26.614" v="139"/>
        <pc:sldMkLst>
          <pc:docMk/>
          <pc:sldMk cId="351347956" sldId="4528"/>
        </pc:sldMkLst>
      </pc:sldChg>
      <pc:sldChg chg="add del">
        <pc:chgData name="Chiello, Nicole (DHS)" userId="449da739-28f9-441e-be26-5dfb4836a9de" providerId="ADAL" clId="{43EB0900-8E1E-4635-B9B4-CD70604D56E3}" dt="2026-03-19T19:48:26.614" v="139"/>
        <pc:sldMkLst>
          <pc:docMk/>
          <pc:sldMk cId="2656731383" sldId="4529"/>
        </pc:sldMkLst>
      </pc:sldChg>
      <pc:sldChg chg="modSp add del mod">
        <pc:chgData name="Chiello, Nicole (DHS)" userId="449da739-28f9-441e-be26-5dfb4836a9de" providerId="ADAL" clId="{43EB0900-8E1E-4635-B9B4-CD70604D56E3}" dt="2026-03-19T19:48:26.614" v="139"/>
        <pc:sldMkLst>
          <pc:docMk/>
          <pc:sldMk cId="3875203547" sldId="4531"/>
        </pc:sldMkLst>
        <pc:spChg chg="mod">
          <ac:chgData name="Chiello, Nicole (DHS)" userId="449da739-28f9-441e-be26-5dfb4836a9de" providerId="ADAL" clId="{43EB0900-8E1E-4635-B9B4-CD70604D56E3}" dt="2026-03-19T19:48:22.907" v="138"/>
          <ac:spMkLst>
            <pc:docMk/>
            <pc:sldMk cId="3875203547" sldId="4531"/>
            <ac:spMk id="2" creationId="{E55B8183-7046-84D9-8CD6-2765F63CE837}"/>
          </ac:spMkLst>
        </pc:spChg>
      </pc:sldChg>
      <pc:sldChg chg="add del">
        <pc:chgData name="Chiello, Nicole (DHS)" userId="449da739-28f9-441e-be26-5dfb4836a9de" providerId="ADAL" clId="{43EB0900-8E1E-4635-B9B4-CD70604D56E3}" dt="2026-03-19T19:48:26.614" v="139"/>
        <pc:sldMkLst>
          <pc:docMk/>
          <pc:sldMk cId="2617546438" sldId="4534"/>
        </pc:sldMkLst>
      </pc:sldChg>
      <pc:sldChg chg="modSp add del mod">
        <pc:chgData name="Chiello, Nicole (DHS)" userId="449da739-28f9-441e-be26-5dfb4836a9de" providerId="ADAL" clId="{43EB0900-8E1E-4635-B9B4-CD70604D56E3}" dt="2026-03-19T19:48:26.614" v="139"/>
        <pc:sldMkLst>
          <pc:docMk/>
          <pc:sldMk cId="1883803215" sldId="4535"/>
        </pc:sldMkLst>
        <pc:spChg chg="mod">
          <ac:chgData name="Chiello, Nicole (DHS)" userId="449da739-28f9-441e-be26-5dfb4836a9de" providerId="ADAL" clId="{43EB0900-8E1E-4635-B9B4-CD70604D56E3}" dt="2026-03-19T19:48:22.907" v="138"/>
          <ac:spMkLst>
            <pc:docMk/>
            <pc:sldMk cId="1883803215" sldId="4535"/>
            <ac:spMk id="2" creationId="{2117D3A2-A3F4-7B88-9399-5DDBCD283E7B}"/>
          </ac:spMkLst>
        </pc:spChg>
      </pc:sldChg>
      <pc:sldChg chg="add del">
        <pc:chgData name="Chiello, Nicole (DHS)" userId="449da739-28f9-441e-be26-5dfb4836a9de" providerId="ADAL" clId="{43EB0900-8E1E-4635-B9B4-CD70604D56E3}" dt="2026-03-19T19:48:26.614" v="139"/>
        <pc:sldMkLst>
          <pc:docMk/>
          <pc:sldMk cId="15647945" sldId="4536"/>
        </pc:sldMkLst>
      </pc:sldChg>
      <pc:sldChg chg="modSp add del mod">
        <pc:chgData name="Chiello, Nicole (DHS)" userId="449da739-28f9-441e-be26-5dfb4836a9de" providerId="ADAL" clId="{43EB0900-8E1E-4635-B9B4-CD70604D56E3}" dt="2026-03-19T19:48:26.614" v="139"/>
        <pc:sldMkLst>
          <pc:docMk/>
          <pc:sldMk cId="3729114742" sldId="4537"/>
        </pc:sldMkLst>
        <pc:spChg chg="mod">
          <ac:chgData name="Chiello, Nicole (DHS)" userId="449da739-28f9-441e-be26-5dfb4836a9de" providerId="ADAL" clId="{43EB0900-8E1E-4635-B9B4-CD70604D56E3}" dt="2026-03-19T19:48:22.907" v="138"/>
          <ac:spMkLst>
            <pc:docMk/>
            <pc:sldMk cId="3729114742" sldId="4537"/>
            <ac:spMk id="2" creationId="{863A6AD5-6464-0252-E7FC-5D398C5F0C09}"/>
          </ac:spMkLst>
        </pc:spChg>
      </pc:sldChg>
      <pc:sldChg chg="add del">
        <pc:chgData name="Chiello, Nicole (DHS)" userId="449da739-28f9-441e-be26-5dfb4836a9de" providerId="ADAL" clId="{43EB0900-8E1E-4635-B9B4-CD70604D56E3}" dt="2026-03-19T19:48:26.614" v="139"/>
        <pc:sldMkLst>
          <pc:docMk/>
          <pc:sldMk cId="3113403122" sldId="4538"/>
        </pc:sldMkLst>
      </pc:sldChg>
      <pc:sldChg chg="add del">
        <pc:chgData name="Chiello, Nicole (DHS)" userId="449da739-28f9-441e-be26-5dfb4836a9de" providerId="ADAL" clId="{43EB0900-8E1E-4635-B9B4-CD70604D56E3}" dt="2026-03-19T19:48:26.614" v="139"/>
        <pc:sldMkLst>
          <pc:docMk/>
          <pc:sldMk cId="1712607777" sldId="4539"/>
        </pc:sldMkLst>
      </pc:sldChg>
      <pc:sldChg chg="add del">
        <pc:chgData name="Chiello, Nicole (DHS)" userId="449da739-28f9-441e-be26-5dfb4836a9de" providerId="ADAL" clId="{43EB0900-8E1E-4635-B9B4-CD70604D56E3}" dt="2026-03-19T19:48:26.614" v="139"/>
        <pc:sldMkLst>
          <pc:docMk/>
          <pc:sldMk cId="88586357" sldId="4540"/>
        </pc:sldMkLst>
      </pc:sldChg>
      <pc:sldChg chg="add del">
        <pc:chgData name="Chiello, Nicole (DHS)" userId="449da739-28f9-441e-be26-5dfb4836a9de" providerId="ADAL" clId="{43EB0900-8E1E-4635-B9B4-CD70604D56E3}" dt="2026-03-19T19:48:26.614" v="139"/>
        <pc:sldMkLst>
          <pc:docMk/>
          <pc:sldMk cId="1773962748" sldId="4541"/>
        </pc:sldMkLst>
      </pc:sldChg>
      <pc:sldChg chg="add del">
        <pc:chgData name="Chiello, Nicole (DHS)" userId="449da739-28f9-441e-be26-5dfb4836a9de" providerId="ADAL" clId="{43EB0900-8E1E-4635-B9B4-CD70604D56E3}" dt="2026-03-19T19:48:26.614" v="139"/>
        <pc:sldMkLst>
          <pc:docMk/>
          <pc:sldMk cId="2207484866" sldId="4542"/>
        </pc:sldMkLst>
      </pc:sldChg>
      <pc:sldChg chg="add del">
        <pc:chgData name="Chiello, Nicole (DHS)" userId="449da739-28f9-441e-be26-5dfb4836a9de" providerId="ADAL" clId="{43EB0900-8E1E-4635-B9B4-CD70604D56E3}" dt="2026-03-19T19:48:26.614" v="139"/>
        <pc:sldMkLst>
          <pc:docMk/>
          <pc:sldMk cId="3116702745" sldId="4543"/>
        </pc:sldMkLst>
      </pc:sldChg>
      <pc:sldChg chg="modSp add del mod">
        <pc:chgData name="Chiello, Nicole (DHS)" userId="449da739-28f9-441e-be26-5dfb4836a9de" providerId="ADAL" clId="{43EB0900-8E1E-4635-B9B4-CD70604D56E3}" dt="2026-03-19T19:48:26.614" v="139"/>
        <pc:sldMkLst>
          <pc:docMk/>
          <pc:sldMk cId="3867469587" sldId="4544"/>
        </pc:sldMkLst>
        <pc:spChg chg="mod">
          <ac:chgData name="Chiello, Nicole (DHS)" userId="449da739-28f9-441e-be26-5dfb4836a9de" providerId="ADAL" clId="{43EB0900-8E1E-4635-B9B4-CD70604D56E3}" dt="2026-03-19T19:48:22.907" v="138"/>
          <ac:spMkLst>
            <pc:docMk/>
            <pc:sldMk cId="3867469587" sldId="4544"/>
            <ac:spMk id="2" creationId="{555283B1-104C-1A38-0BC6-39DFDD1D0043}"/>
          </ac:spMkLst>
        </pc:spChg>
      </pc:sldChg>
      <pc:sldChg chg="modSp mod">
        <pc:chgData name="Chiello, Nicole (DHS)" userId="449da739-28f9-441e-be26-5dfb4836a9de" providerId="ADAL" clId="{43EB0900-8E1E-4635-B9B4-CD70604D56E3}" dt="2026-03-19T19:47:50.061" v="111" actId="20577"/>
        <pc:sldMkLst>
          <pc:docMk/>
          <pc:sldMk cId="2798708924" sldId="9963"/>
        </pc:sldMkLst>
        <pc:spChg chg="mod">
          <ac:chgData name="Chiello, Nicole (DHS)" userId="449da739-28f9-441e-be26-5dfb4836a9de" providerId="ADAL" clId="{43EB0900-8E1E-4635-B9B4-CD70604D56E3}" dt="2026-03-19T19:47:50.061" v="111" actId="20577"/>
          <ac:spMkLst>
            <pc:docMk/>
            <pc:sldMk cId="2798708924" sldId="9963"/>
            <ac:spMk id="3" creationId="{78A30610-C5AD-4AA9-930D-066D1099DCD2}"/>
          </ac:spMkLst>
        </pc:spChg>
      </pc:sldChg>
      <pc:sldChg chg="modSp mod">
        <pc:chgData name="Chiello, Nicole (DHS)" userId="449da739-28f9-441e-be26-5dfb4836a9de" providerId="ADAL" clId="{43EB0900-8E1E-4635-B9B4-CD70604D56E3}" dt="2026-03-19T19:47:19.786" v="18" actId="20577"/>
        <pc:sldMkLst>
          <pc:docMk/>
          <pc:sldMk cId="2273949713" sldId="2147469673"/>
        </pc:sldMkLst>
        <pc:spChg chg="mod">
          <ac:chgData name="Chiello, Nicole (DHS)" userId="449da739-28f9-441e-be26-5dfb4836a9de" providerId="ADAL" clId="{43EB0900-8E1E-4635-B9B4-CD70604D56E3}" dt="2026-03-19T19:47:19.786" v="18" actId="20577"/>
          <ac:spMkLst>
            <pc:docMk/>
            <pc:sldMk cId="2273949713" sldId="2147469673"/>
            <ac:spMk id="2" creationId="{00000000-0000-0000-0000-000000000000}"/>
          </ac:spMkLst>
        </pc:spChg>
      </pc:sldChg>
      <pc:sldChg chg="del">
        <pc:chgData name="Chiello, Nicole (DHS)" userId="449da739-28f9-441e-be26-5dfb4836a9de" providerId="ADAL" clId="{43EB0900-8E1E-4635-B9B4-CD70604D56E3}" dt="2026-03-19T19:47:59.033" v="131" actId="47"/>
        <pc:sldMkLst>
          <pc:docMk/>
          <pc:sldMk cId="1452240555" sldId="2147469685"/>
        </pc:sldMkLst>
      </pc:sldChg>
      <pc:sldMasterChg chg="del delSldLayout">
        <pc:chgData name="Chiello, Nicole (DHS)" userId="449da739-28f9-441e-be26-5dfb4836a9de" providerId="ADAL" clId="{43EB0900-8E1E-4635-B9B4-CD70604D56E3}" dt="2026-03-19T19:47:54.286" v="118" actId="47"/>
        <pc:sldMasterMkLst>
          <pc:docMk/>
          <pc:sldMasterMk cId="1202401345" sldId="2147483825"/>
        </pc:sldMasterMkLst>
        <pc:sldLayoutChg chg="del">
          <pc:chgData name="Chiello, Nicole (DHS)" userId="449da739-28f9-441e-be26-5dfb4836a9de" providerId="ADAL" clId="{43EB0900-8E1E-4635-B9B4-CD70604D56E3}" dt="2026-03-19T19:47:54.286" v="118" actId="47"/>
          <pc:sldLayoutMkLst>
            <pc:docMk/>
            <pc:sldMasterMk cId="1202401345" sldId="2147483825"/>
            <pc:sldLayoutMk cId="2344316670" sldId="2147483826"/>
          </pc:sldLayoutMkLst>
        </pc:sldLayoutChg>
        <pc:sldLayoutChg chg="del">
          <pc:chgData name="Chiello, Nicole (DHS)" userId="449da739-28f9-441e-be26-5dfb4836a9de" providerId="ADAL" clId="{43EB0900-8E1E-4635-B9B4-CD70604D56E3}" dt="2026-03-19T19:47:54.286" v="118" actId="47"/>
          <pc:sldLayoutMkLst>
            <pc:docMk/>
            <pc:sldMasterMk cId="1202401345" sldId="2147483825"/>
            <pc:sldLayoutMk cId="3036647550" sldId="2147483827"/>
          </pc:sldLayoutMkLst>
        </pc:sldLayoutChg>
        <pc:sldLayoutChg chg="del">
          <pc:chgData name="Chiello, Nicole (DHS)" userId="449da739-28f9-441e-be26-5dfb4836a9de" providerId="ADAL" clId="{43EB0900-8E1E-4635-B9B4-CD70604D56E3}" dt="2026-03-19T19:47:54.286" v="118" actId="47"/>
          <pc:sldLayoutMkLst>
            <pc:docMk/>
            <pc:sldMasterMk cId="1202401345" sldId="2147483825"/>
            <pc:sldLayoutMk cId="582481020" sldId="2147483828"/>
          </pc:sldLayoutMkLst>
        </pc:sldLayoutChg>
        <pc:sldLayoutChg chg="del">
          <pc:chgData name="Chiello, Nicole (DHS)" userId="449da739-28f9-441e-be26-5dfb4836a9de" providerId="ADAL" clId="{43EB0900-8E1E-4635-B9B4-CD70604D56E3}" dt="2026-03-19T19:47:54.286" v="118" actId="47"/>
          <pc:sldLayoutMkLst>
            <pc:docMk/>
            <pc:sldMasterMk cId="1202401345" sldId="2147483825"/>
            <pc:sldLayoutMk cId="3118349689" sldId="2147483829"/>
          </pc:sldLayoutMkLst>
        </pc:sldLayoutChg>
        <pc:sldLayoutChg chg="del">
          <pc:chgData name="Chiello, Nicole (DHS)" userId="449da739-28f9-441e-be26-5dfb4836a9de" providerId="ADAL" clId="{43EB0900-8E1E-4635-B9B4-CD70604D56E3}" dt="2026-03-19T19:47:54.286" v="118" actId="47"/>
          <pc:sldLayoutMkLst>
            <pc:docMk/>
            <pc:sldMasterMk cId="1202401345" sldId="2147483825"/>
            <pc:sldLayoutMk cId="4237014045" sldId="2147483830"/>
          </pc:sldLayoutMkLst>
        </pc:sldLayoutChg>
        <pc:sldLayoutChg chg="del">
          <pc:chgData name="Chiello, Nicole (DHS)" userId="449da739-28f9-441e-be26-5dfb4836a9de" providerId="ADAL" clId="{43EB0900-8E1E-4635-B9B4-CD70604D56E3}" dt="2026-03-19T19:47:54.286" v="118" actId="47"/>
          <pc:sldLayoutMkLst>
            <pc:docMk/>
            <pc:sldMasterMk cId="1202401345" sldId="2147483825"/>
            <pc:sldLayoutMk cId="2976036309" sldId="2147483831"/>
          </pc:sldLayoutMkLst>
        </pc:sldLayoutChg>
        <pc:sldLayoutChg chg="del">
          <pc:chgData name="Chiello, Nicole (DHS)" userId="449da739-28f9-441e-be26-5dfb4836a9de" providerId="ADAL" clId="{43EB0900-8E1E-4635-B9B4-CD70604D56E3}" dt="2026-03-19T19:47:54.286" v="118" actId="47"/>
          <pc:sldLayoutMkLst>
            <pc:docMk/>
            <pc:sldMasterMk cId="1202401345" sldId="2147483825"/>
            <pc:sldLayoutMk cId="1442030294" sldId="2147483832"/>
          </pc:sldLayoutMkLst>
        </pc:sldLayoutChg>
        <pc:sldLayoutChg chg="del">
          <pc:chgData name="Chiello, Nicole (DHS)" userId="449da739-28f9-441e-be26-5dfb4836a9de" providerId="ADAL" clId="{43EB0900-8E1E-4635-B9B4-CD70604D56E3}" dt="2026-03-19T19:47:54.286" v="118" actId="47"/>
          <pc:sldLayoutMkLst>
            <pc:docMk/>
            <pc:sldMasterMk cId="1202401345" sldId="2147483825"/>
            <pc:sldLayoutMk cId="3408462536" sldId="2147483833"/>
          </pc:sldLayoutMkLst>
        </pc:sldLayoutChg>
        <pc:sldLayoutChg chg="del">
          <pc:chgData name="Chiello, Nicole (DHS)" userId="449da739-28f9-441e-be26-5dfb4836a9de" providerId="ADAL" clId="{43EB0900-8E1E-4635-B9B4-CD70604D56E3}" dt="2026-03-19T19:47:54.286" v="118" actId="47"/>
          <pc:sldLayoutMkLst>
            <pc:docMk/>
            <pc:sldMasterMk cId="1202401345" sldId="2147483825"/>
            <pc:sldLayoutMk cId="619566722" sldId="2147483834"/>
          </pc:sldLayoutMkLst>
        </pc:sldLayoutChg>
        <pc:sldLayoutChg chg="del">
          <pc:chgData name="Chiello, Nicole (DHS)" userId="449da739-28f9-441e-be26-5dfb4836a9de" providerId="ADAL" clId="{43EB0900-8E1E-4635-B9B4-CD70604D56E3}" dt="2026-03-19T19:47:54.286" v="118" actId="47"/>
          <pc:sldLayoutMkLst>
            <pc:docMk/>
            <pc:sldMasterMk cId="1202401345" sldId="2147483825"/>
            <pc:sldLayoutMk cId="2218770779" sldId="2147483835"/>
          </pc:sldLayoutMkLst>
        </pc:sldLayoutChg>
        <pc:sldLayoutChg chg="del">
          <pc:chgData name="Chiello, Nicole (DHS)" userId="449da739-28f9-441e-be26-5dfb4836a9de" providerId="ADAL" clId="{43EB0900-8E1E-4635-B9B4-CD70604D56E3}" dt="2026-03-19T19:47:54.286" v="118" actId="47"/>
          <pc:sldLayoutMkLst>
            <pc:docMk/>
            <pc:sldMasterMk cId="1202401345" sldId="2147483825"/>
            <pc:sldLayoutMk cId="2534057893" sldId="2147483836"/>
          </pc:sldLayoutMkLst>
        </pc:sldLayoutChg>
        <pc:sldLayoutChg chg="del">
          <pc:chgData name="Chiello, Nicole (DHS)" userId="449da739-28f9-441e-be26-5dfb4836a9de" providerId="ADAL" clId="{43EB0900-8E1E-4635-B9B4-CD70604D56E3}" dt="2026-03-19T19:47:54.286" v="118" actId="47"/>
          <pc:sldLayoutMkLst>
            <pc:docMk/>
            <pc:sldMasterMk cId="1202401345" sldId="2147483825"/>
            <pc:sldLayoutMk cId="3334233441" sldId="2147483837"/>
          </pc:sldLayoutMkLst>
        </pc:sldLayoutChg>
        <pc:sldLayoutChg chg="del">
          <pc:chgData name="Chiello, Nicole (DHS)" userId="449da739-28f9-441e-be26-5dfb4836a9de" providerId="ADAL" clId="{43EB0900-8E1E-4635-B9B4-CD70604D56E3}" dt="2026-03-19T19:47:54.286" v="118" actId="47"/>
          <pc:sldLayoutMkLst>
            <pc:docMk/>
            <pc:sldMasterMk cId="1202401345" sldId="2147483825"/>
            <pc:sldLayoutMk cId="3280812054" sldId="2147483838"/>
          </pc:sldLayoutMkLst>
        </pc:sldLayoutChg>
        <pc:sldLayoutChg chg="del">
          <pc:chgData name="Chiello, Nicole (DHS)" userId="449da739-28f9-441e-be26-5dfb4836a9de" providerId="ADAL" clId="{43EB0900-8E1E-4635-B9B4-CD70604D56E3}" dt="2026-03-19T19:47:54.286" v="118" actId="47"/>
          <pc:sldLayoutMkLst>
            <pc:docMk/>
            <pc:sldMasterMk cId="1202401345" sldId="2147483825"/>
            <pc:sldLayoutMk cId="972843245" sldId="2147483839"/>
          </pc:sldLayoutMkLst>
        </pc:sldLayoutChg>
        <pc:sldLayoutChg chg="del">
          <pc:chgData name="Chiello, Nicole (DHS)" userId="449da739-28f9-441e-be26-5dfb4836a9de" providerId="ADAL" clId="{43EB0900-8E1E-4635-B9B4-CD70604D56E3}" dt="2026-03-19T19:47:54.286" v="118" actId="47"/>
          <pc:sldLayoutMkLst>
            <pc:docMk/>
            <pc:sldMasterMk cId="1202401345" sldId="2147483825"/>
            <pc:sldLayoutMk cId="2291158301" sldId="2147483840"/>
          </pc:sldLayoutMkLst>
        </pc:sldLayoutChg>
        <pc:sldLayoutChg chg="del">
          <pc:chgData name="Chiello, Nicole (DHS)" userId="449da739-28f9-441e-be26-5dfb4836a9de" providerId="ADAL" clId="{43EB0900-8E1E-4635-B9B4-CD70604D56E3}" dt="2026-03-19T19:47:54.286" v="118" actId="47"/>
          <pc:sldLayoutMkLst>
            <pc:docMk/>
            <pc:sldMasterMk cId="1202401345" sldId="2147483825"/>
            <pc:sldLayoutMk cId="3393885593" sldId="2147483841"/>
          </pc:sldLayoutMkLst>
        </pc:sldLayoutChg>
        <pc:sldLayoutChg chg="del">
          <pc:chgData name="Chiello, Nicole (DHS)" userId="449da739-28f9-441e-be26-5dfb4836a9de" providerId="ADAL" clId="{43EB0900-8E1E-4635-B9B4-CD70604D56E3}" dt="2026-03-19T19:47:54.286" v="118" actId="47"/>
          <pc:sldLayoutMkLst>
            <pc:docMk/>
            <pc:sldMasterMk cId="1202401345" sldId="2147483825"/>
            <pc:sldLayoutMk cId="4271869366" sldId="2147483842"/>
          </pc:sldLayoutMkLst>
        </pc:sldLayoutChg>
        <pc:sldLayoutChg chg="del">
          <pc:chgData name="Chiello, Nicole (DHS)" userId="449da739-28f9-441e-be26-5dfb4836a9de" providerId="ADAL" clId="{43EB0900-8E1E-4635-B9B4-CD70604D56E3}" dt="2026-03-19T19:47:54.286" v="118" actId="47"/>
          <pc:sldLayoutMkLst>
            <pc:docMk/>
            <pc:sldMasterMk cId="1202401345" sldId="2147483825"/>
            <pc:sldLayoutMk cId="2730882801" sldId="2147483843"/>
          </pc:sldLayoutMkLst>
        </pc:sldLayoutChg>
        <pc:sldLayoutChg chg="del">
          <pc:chgData name="Chiello, Nicole (DHS)" userId="449da739-28f9-441e-be26-5dfb4836a9de" providerId="ADAL" clId="{43EB0900-8E1E-4635-B9B4-CD70604D56E3}" dt="2026-03-19T19:47:54.286" v="118" actId="47"/>
          <pc:sldLayoutMkLst>
            <pc:docMk/>
            <pc:sldMasterMk cId="1202401345" sldId="2147483825"/>
            <pc:sldLayoutMk cId="3363613693" sldId="2147483844"/>
          </pc:sldLayoutMkLst>
        </pc:sldLayoutChg>
        <pc:sldLayoutChg chg="del">
          <pc:chgData name="Chiello, Nicole (DHS)" userId="449da739-28f9-441e-be26-5dfb4836a9de" providerId="ADAL" clId="{43EB0900-8E1E-4635-B9B4-CD70604D56E3}" dt="2026-03-19T19:47:54.286" v="118" actId="47"/>
          <pc:sldLayoutMkLst>
            <pc:docMk/>
            <pc:sldMasterMk cId="1202401345" sldId="2147483825"/>
            <pc:sldLayoutMk cId="4009247987" sldId="2147483845"/>
          </pc:sldLayoutMkLst>
        </pc:sldLayoutChg>
        <pc:sldLayoutChg chg="del">
          <pc:chgData name="Chiello, Nicole (DHS)" userId="449da739-28f9-441e-be26-5dfb4836a9de" providerId="ADAL" clId="{43EB0900-8E1E-4635-B9B4-CD70604D56E3}" dt="2026-03-19T19:47:54.286" v="118" actId="47"/>
          <pc:sldLayoutMkLst>
            <pc:docMk/>
            <pc:sldMasterMk cId="1202401345" sldId="2147483825"/>
            <pc:sldLayoutMk cId="3603701998" sldId="2147483846"/>
          </pc:sldLayoutMkLst>
        </pc:sldLayoutChg>
      </pc:sldMasterChg>
      <pc:sldMasterChg chg="delSldLayout">
        <pc:chgData name="Chiello, Nicole (DHS)" userId="449da739-28f9-441e-be26-5dfb4836a9de" providerId="ADAL" clId="{43EB0900-8E1E-4635-B9B4-CD70604D56E3}" dt="2026-03-19T19:47:59.033" v="131" actId="47"/>
        <pc:sldMasterMkLst>
          <pc:docMk/>
          <pc:sldMasterMk cId="372868987" sldId="2147483847"/>
        </pc:sldMasterMkLst>
        <pc:sldLayoutChg chg="del">
          <pc:chgData name="Chiello, Nicole (DHS)" userId="449da739-28f9-441e-be26-5dfb4836a9de" providerId="ADAL" clId="{43EB0900-8E1E-4635-B9B4-CD70604D56E3}" dt="2026-03-19T19:47:59.033" v="131" actId="47"/>
          <pc:sldLayoutMkLst>
            <pc:docMk/>
            <pc:sldMasterMk cId="372868987" sldId="2147483847"/>
            <pc:sldLayoutMk cId="1811610043" sldId="214748386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F20B8-6D80-4542-ADFA-193AC948206A}" type="datetimeFigureOut">
              <a:t>3/19/2026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8E1D4-789E-4651-88C9-49A7F345388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45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643C4E-B5E4-8E47-8D9C-5DD9C5979B0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3150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88E1D4-789E-4651-88C9-49A7F34538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7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95BB8-370B-2336-8C80-F428618DC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ED04E6-1521-2E3E-8D21-14EEC579D5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0AC2A1-4905-0691-0044-DC0A622F71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BD0143-A933-BBF3-D351-A130CFF60D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84BC0D-FB43-9949-83E9-282E35E67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82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84BC0D-FB43-9949-83E9-282E35E67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0574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A22B0-67A3-1D37-7BE4-8DBA40EB0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268F80-0B6D-E71D-4A04-AC0DAD4390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82A274-A270-0E9C-CC01-9335F1878A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34C5B-B429-3A78-FD62-96E10A98B3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84BC0D-FB43-9949-83E9-282E35E67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56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48FFF-F3C6-04CF-116B-CFE248D46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8CAC631-FC5C-4BB9-E8F8-20FFAE5058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0D8FEC4-44ED-9A79-2009-DFD402A092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AB26CB-80A4-F638-0B90-A51FC87966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84BC0D-FB43-9949-83E9-282E35E675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877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jpeg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png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jpeg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5E961FD-291E-4942-B84C-5A716FDD43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00" y="304799"/>
            <a:ext cx="11572875" cy="3538728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id="{B7877920-6C8D-4802-81F7-DCDE19AEA2A6}"/>
              </a:ext>
            </a:extLst>
          </p:cNvPr>
          <p:cNvSpPr/>
          <p:nvPr userDrawn="1"/>
        </p:nvSpPr>
        <p:spPr>
          <a:xfrm>
            <a:off x="304800" y="4159116"/>
            <a:ext cx="8899100" cy="2386744"/>
          </a:xfrm>
          <a:prstGeom prst="rect">
            <a:avLst/>
          </a:prstGeom>
          <a:solidFill>
            <a:srgbClr val="1A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1">
            <a:extLst>
              <a:ext uri="{FF2B5EF4-FFF2-40B4-BE49-F238E27FC236}">
                <a16:creationId xmlns:a16="http://schemas.microsoft.com/office/drawing/2014/main" id="{AC6E8A01-1018-4AFE-A229-B735D9B018CB}"/>
              </a:ext>
            </a:extLst>
          </p:cNvPr>
          <p:cNvSpPr/>
          <p:nvPr userDrawn="1"/>
        </p:nvSpPr>
        <p:spPr>
          <a:xfrm>
            <a:off x="9526469" y="4159116"/>
            <a:ext cx="2351843" cy="2386744"/>
          </a:xfrm>
          <a:prstGeom prst="rect">
            <a:avLst/>
          </a:prstGeom>
          <a:solidFill>
            <a:srgbClr val="8FB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665694F-8DF2-4937-B609-8F95E25898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03271" y="5097963"/>
            <a:ext cx="1198238" cy="5090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C450DC8-B6F7-403F-8C0C-54545608D944}"/>
              </a:ext>
            </a:extLst>
          </p:cNvPr>
          <p:cNvCxnSpPr/>
          <p:nvPr userDrawn="1"/>
        </p:nvCxnSpPr>
        <p:spPr>
          <a:xfrm>
            <a:off x="730471" y="5249772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5534C59-34ED-4253-B5D0-0B6A3FABBF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2817" y="4399360"/>
            <a:ext cx="8266176" cy="701731"/>
          </a:xfr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YOUR DECK’S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55C329-DC2F-488E-861C-64EAB89C83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2817" y="5332289"/>
            <a:ext cx="8266176" cy="106984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Your Deck’s sub-title goes here. Just make sure it doesn’t exceed two lines!</a:t>
            </a:r>
          </a:p>
        </p:txBody>
      </p:sp>
    </p:spTree>
    <p:extLst>
      <p:ext uri="{BB962C8B-B14F-4D97-AF65-F5344CB8AC3E}">
        <p14:creationId xmlns:p14="http://schemas.microsoft.com/office/powerpoint/2010/main" val="124782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CEB53-767D-4ED2-B1A6-F05973EA90BC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E94711-1222-4A37-8026-D8C0D6ED4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087878"/>
            <a:ext cx="11582400" cy="3703320"/>
          </a:xfrm>
        </p:spPr>
        <p:txBody>
          <a:bodyPr numCol="3" spcCol="914400"/>
          <a:lstStyle>
            <a:lvl1pPr marL="0" indent="0"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342776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alf Circl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D45F26C-FD35-E57D-0BA6-D584E16D7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970350" y="0"/>
            <a:ext cx="3233525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3A5B63B-3468-CD4A-A56E-7E109C729258}"/>
              </a:ext>
            </a:extLst>
          </p:cNvPr>
          <p:cNvSpPr txBox="1">
            <a:spLocks/>
          </p:cNvSpPr>
          <p:nvPr userDrawn="1"/>
        </p:nvSpPr>
        <p:spPr>
          <a:xfrm>
            <a:off x="594930" y="216202"/>
            <a:ext cx="10998965" cy="549274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>
              <a:solidFill>
                <a:srgbClr val="3D8D93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9074C30-1D6A-2F8B-55C1-6087A8AD4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43" y="490840"/>
            <a:ext cx="7598808" cy="83449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8DA2C85-C11B-3159-9BED-6A0E4CED90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9362" y="6252660"/>
            <a:ext cx="928960" cy="259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DE6312-7E50-CDA3-8DEF-67C0C4301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3478" y="6356350"/>
            <a:ext cx="1357333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1FAE2D4-6929-E234-17BE-BFA8816B8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229" y="6560061"/>
            <a:ext cx="11774581" cy="201988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49C17202-C3FF-1CCF-BEC8-1CD91B10063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1543" y="1434043"/>
            <a:ext cx="7598808" cy="46889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1"/>
              </a:buClr>
              <a:buSzPct val="144000"/>
              <a:defRPr sz="18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1"/>
              </a:buClr>
              <a:defRPr sz="1800"/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38543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Header, Content (Teal), No Semi-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349C0F0-06FC-2F6D-6077-F68C3AC4BFE7}"/>
              </a:ext>
            </a:extLst>
          </p:cNvPr>
          <p:cNvSpPr/>
          <p:nvPr userDrawn="1"/>
        </p:nvSpPr>
        <p:spPr>
          <a:xfrm>
            <a:off x="0" y="0"/>
            <a:ext cx="12192000" cy="787165"/>
          </a:xfrm>
          <a:prstGeom prst="rect">
            <a:avLst/>
          </a:prstGeom>
          <a:solidFill>
            <a:schemeClr val="accent1">
              <a:lumMod val="40000"/>
              <a:lumOff val="60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accent4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1D0A390-0AA8-268A-E3BB-90CF76A29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2" y="215412"/>
            <a:ext cx="11084438" cy="5717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 sz="2800">
                <a:solidFill>
                  <a:srgbClr val="3C8C9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2948FD-46DE-DD0A-E4B2-28645968DC2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69362" y="1002159"/>
            <a:ext cx="11653276" cy="59197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2000" b="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  <a:lvl3pPr>
              <a:buClr>
                <a:schemeClr val="accent5"/>
              </a:buClr>
              <a:defRPr sz="1800">
                <a:latin typeface="Century Gothic" panose="020B0502020202020204" pitchFamily="34" charset="0"/>
              </a:defRPr>
            </a:lvl3pPr>
            <a:lvl4pPr marL="1600200" indent="-228600">
              <a:buClr>
                <a:schemeClr val="accent5"/>
              </a:buClr>
              <a:buFont typeface="Courier New" panose="02070309020205020404" pitchFamily="49" charset="0"/>
              <a:buChar char="o"/>
              <a:defRPr>
                <a:latin typeface="Century Gothic" panose="020B0502020202020204" pitchFamily="34" charset="0"/>
              </a:defRPr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A02EA578-34F7-8F67-FDB9-F5BBEF04D0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2" y="6408962"/>
            <a:ext cx="928960" cy="259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0DF11AF-42A6-BEBB-EF64-F73BCAA6B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3752" y="6356350"/>
            <a:ext cx="1347059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665FB36A-D895-892D-A1A4-65C60519B4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9362" y="1594137"/>
            <a:ext cx="11653276" cy="45288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rgbClr val="3C8C93"/>
              </a:buClr>
              <a:buSzPct val="144000"/>
              <a:defRPr sz="18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rgbClr val="3C8C93"/>
              </a:buClr>
              <a:defRPr sz="1800"/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rgbClr val="3C8C93"/>
              </a:buClr>
              <a:buFont typeface="Wingdings" panose="05000000000000000000" pitchFamily="2" charset="2"/>
              <a:buChar char="§"/>
              <a:defRPr sz="18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06522-5F46-F563-D823-376F6A29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9101" y="6554954"/>
            <a:ext cx="9114041" cy="166521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12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eader, Content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349C0F0-06FC-2F6D-6077-F68C3AC4BFE7}"/>
              </a:ext>
            </a:extLst>
          </p:cNvPr>
          <p:cNvSpPr/>
          <p:nvPr userDrawn="1"/>
        </p:nvSpPr>
        <p:spPr>
          <a:xfrm>
            <a:off x="0" y="0"/>
            <a:ext cx="12192000" cy="787165"/>
          </a:xfrm>
          <a:prstGeom prst="rect">
            <a:avLst/>
          </a:prstGeom>
          <a:solidFill>
            <a:schemeClr val="accent1">
              <a:lumMod val="40000"/>
              <a:lumOff val="60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accent4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1D0A390-0AA8-268A-E3BB-90CF76A29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2" y="215412"/>
            <a:ext cx="11084438" cy="5717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 sz="2800">
                <a:solidFill>
                  <a:srgbClr val="3C8C9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26D78B85-0089-F3B1-ED59-EF77FCE7E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12251" y="417"/>
            <a:ext cx="1722995" cy="70408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2948FD-46DE-DD0A-E4B2-28645968DC2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69362" y="1002159"/>
            <a:ext cx="11653276" cy="59197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2000" b="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  <a:lvl3pPr>
              <a:buClr>
                <a:schemeClr val="accent5"/>
              </a:buClr>
              <a:defRPr sz="1800">
                <a:latin typeface="Century Gothic" panose="020B0502020202020204" pitchFamily="34" charset="0"/>
              </a:defRPr>
            </a:lvl3pPr>
            <a:lvl4pPr marL="1600200" indent="-228600">
              <a:buClr>
                <a:schemeClr val="accent5"/>
              </a:buClr>
              <a:buFont typeface="Courier New" panose="02070309020205020404" pitchFamily="49" charset="0"/>
              <a:buChar char="o"/>
              <a:defRPr>
                <a:latin typeface="Century Gothic" panose="020B0502020202020204" pitchFamily="34" charset="0"/>
              </a:defRPr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A02EA578-34F7-8F67-FDB9-F5BBEF04D0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2" y="6382688"/>
            <a:ext cx="928960" cy="259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0DF11AF-42A6-BEBB-EF64-F73BCAA6B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3752" y="6356350"/>
            <a:ext cx="1347059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665FB36A-D895-892D-A1A4-65C60519B4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9362" y="1594137"/>
            <a:ext cx="11653276" cy="45288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rgbClr val="3C8C93"/>
              </a:buClr>
              <a:buSzPct val="144000"/>
              <a:defRPr sz="18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rgbClr val="3C8C93"/>
              </a:buClr>
              <a:defRPr sz="1800"/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rgbClr val="3C8C93"/>
              </a:buClr>
              <a:buFont typeface="Wingdings" panose="05000000000000000000" pitchFamily="2" charset="2"/>
              <a:buChar char="§"/>
              <a:defRPr sz="18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617B065-8E7A-3F8B-ECAD-64A7ECC31E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54484" y="90143"/>
            <a:ext cx="1680762" cy="5918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06522-5F46-F563-D823-376F6A29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229" y="6560061"/>
            <a:ext cx="11774581" cy="201988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05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Header, Content (Teal), No Semi-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349C0F0-06FC-2F6D-6077-F68C3AC4BFE7}"/>
              </a:ext>
            </a:extLst>
          </p:cNvPr>
          <p:cNvSpPr/>
          <p:nvPr userDrawn="1"/>
        </p:nvSpPr>
        <p:spPr>
          <a:xfrm>
            <a:off x="0" y="0"/>
            <a:ext cx="12192000" cy="787165"/>
          </a:xfrm>
          <a:prstGeom prst="rect">
            <a:avLst/>
          </a:prstGeom>
          <a:solidFill>
            <a:schemeClr val="accent1">
              <a:lumMod val="40000"/>
              <a:lumOff val="60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accent4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1D0A390-0AA8-268A-E3BB-90CF76A29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2" y="215412"/>
            <a:ext cx="11084438" cy="5717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 sz="2800">
                <a:solidFill>
                  <a:srgbClr val="3C8C9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2948FD-46DE-DD0A-E4B2-28645968DC2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69362" y="1002159"/>
            <a:ext cx="11653276" cy="59197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2000" b="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  <a:lvl3pPr>
              <a:buClr>
                <a:schemeClr val="accent5"/>
              </a:buClr>
              <a:defRPr sz="1800">
                <a:latin typeface="Century Gothic" panose="020B0502020202020204" pitchFamily="34" charset="0"/>
              </a:defRPr>
            </a:lvl3pPr>
            <a:lvl4pPr marL="1600200" indent="-228600">
              <a:buClr>
                <a:schemeClr val="accent5"/>
              </a:buClr>
              <a:buFont typeface="Courier New" panose="02070309020205020404" pitchFamily="49" charset="0"/>
              <a:buChar char="o"/>
              <a:defRPr>
                <a:latin typeface="Century Gothic" panose="020B0502020202020204" pitchFamily="34" charset="0"/>
              </a:defRPr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A02EA578-34F7-8F67-FDB9-F5BBEF04D0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2" y="6252660"/>
            <a:ext cx="928960" cy="259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0DF11AF-42A6-BEBB-EF64-F73BCAA6B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3752" y="6356350"/>
            <a:ext cx="1347059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665FB36A-D895-892D-A1A4-65C60519B4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9362" y="1594137"/>
            <a:ext cx="11653276" cy="45288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rgbClr val="3C8C93"/>
              </a:buClr>
              <a:buSzPct val="144000"/>
              <a:defRPr sz="18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rgbClr val="3C8C93"/>
              </a:buClr>
              <a:defRPr sz="1800"/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rgbClr val="3C8C93"/>
              </a:buClr>
              <a:buFont typeface="Wingdings" panose="05000000000000000000" pitchFamily="2" charset="2"/>
              <a:buChar char="§"/>
              <a:defRPr sz="18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06522-5F46-F563-D823-376F6A29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229" y="6560061"/>
            <a:ext cx="11774581" cy="201988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01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op Circl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C4D5732-F8EA-6438-45AC-697D2063DE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2" y="6252660"/>
            <a:ext cx="928960" cy="259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Freeform: Shape 13">
            <a:extLst>
              <a:ext uri="{FF2B5EF4-FFF2-40B4-BE49-F238E27FC236}">
                <a16:creationId xmlns:a16="http://schemas.microsoft.com/office/drawing/2014/main" id="{B8F78363-7C0C-C5E9-1CCE-84E61F6DC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12251" y="418"/>
            <a:ext cx="1722995" cy="701039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060EB8B-67E9-36BB-9E6B-AA86887F62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54484" y="90143"/>
            <a:ext cx="1680762" cy="5918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A28BED-3561-5A66-C556-18C161DA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229" y="6560061"/>
            <a:ext cx="11774581" cy="201988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2BA813F-2871-C9F6-997A-1D5E26AF8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5124" y="6356350"/>
            <a:ext cx="1295688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2CB701-1F52-922C-5E6B-0CAF67F2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2" y="215412"/>
            <a:ext cx="11084438" cy="5717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 sz="2800">
                <a:solidFill>
                  <a:srgbClr val="3C8C9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811028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Top Circle (Teal), No Semi-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C4D5732-F8EA-6438-45AC-697D2063DE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2" y="6252660"/>
            <a:ext cx="928960" cy="259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A28BED-3561-5A66-C556-18C161DA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229" y="6560061"/>
            <a:ext cx="11774581" cy="201988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2BA813F-2871-C9F6-997A-1D5E26AF8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5124" y="6356350"/>
            <a:ext cx="1295688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2CB701-1F52-922C-5E6B-0CAF67F2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2" y="215412"/>
            <a:ext cx="11084438" cy="5717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 sz="2800">
                <a:solidFill>
                  <a:srgbClr val="3C8C9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13171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Top Circle (Teal), No Semi-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C4D5732-F8EA-6438-45AC-697D2063DE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2" y="6252660"/>
            <a:ext cx="928960" cy="259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A28BED-3561-5A66-C556-18C161DA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229" y="6560061"/>
            <a:ext cx="11774581" cy="201988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2BA813F-2871-C9F6-997A-1D5E26AF8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5124" y="6356350"/>
            <a:ext cx="1295688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2CB701-1F52-922C-5E6B-0CAF67F2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2" y="215412"/>
            <a:ext cx="11084438" cy="5717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 sz="2800">
                <a:solidFill>
                  <a:srgbClr val="3C8C9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960773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16F68623-7C2B-EF84-7245-BEFDC76043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2" y="6252660"/>
            <a:ext cx="928960" cy="259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3A06D-9AD2-17EF-7A59-3DDA66B69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229" y="6560061"/>
            <a:ext cx="11774581" cy="201988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2E68D-CD77-879E-A1A4-143647D99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5124" y="6356350"/>
            <a:ext cx="1295688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53906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cy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516E49-186C-48D3-D6D2-9A646800B564}"/>
              </a:ext>
            </a:extLst>
          </p:cNvPr>
          <p:cNvSpPr/>
          <p:nvPr userDrawn="1"/>
        </p:nvSpPr>
        <p:spPr>
          <a:xfrm>
            <a:off x="0" y="-55983"/>
            <a:ext cx="12188825" cy="8083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D8CF41-C98D-79FC-5219-E054103A9B5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0861" y="1626939"/>
            <a:ext cx="11134845" cy="449246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Calibri" panose="020F0502020204030204" pitchFamily="34" charset="0"/>
              <a:buChar char="●"/>
              <a:defRPr sz="2000" b="0"/>
            </a:lvl1pPr>
            <a:lvl2pPr>
              <a:buClr>
                <a:schemeClr val="accent1"/>
              </a:buClr>
              <a:defRPr sz="1800"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 sz="1800"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EB29AF0-D1F2-D14A-7338-1D283B2CFB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861" y="134517"/>
            <a:ext cx="11134845" cy="6040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Enter one line title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30BEFDC-FB76-71BB-7708-C9C4B05AF8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861" y="868500"/>
            <a:ext cx="11134845" cy="642332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header sentence – not more than 2 lines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4CC1CC-1BA3-7612-E768-9F98688F4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5124" y="6356350"/>
            <a:ext cx="1295688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AE2EDC-EAEA-5CD5-515F-55F9A97B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229" y="6560061"/>
            <a:ext cx="11774581" cy="201988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5F66AFC-C8E5-1BDA-D6BD-117E78753B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2" y="6252660"/>
            <a:ext cx="928960" cy="2599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96796451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Teal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DA75BC-A1BD-B314-0704-5A872A60EDF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901C4AD-9A8F-B0B1-6778-D37C7DEC3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6637" y="-7314"/>
            <a:ext cx="3248928" cy="686531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57056A2-A5AF-3A31-CBEB-FA757B60C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2954" y="2735396"/>
            <a:ext cx="7356296" cy="1325563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557643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68DAA-359B-4241-AD7D-404712A60CA4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A3415C-D4D1-40DF-AB43-2D88A58773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085975"/>
            <a:ext cx="11582400" cy="37052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235346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FD32AB-8CED-A129-6F88-87D5FC4BB7A8}"/>
              </a:ext>
            </a:extLst>
          </p:cNvPr>
          <p:cNvSpPr/>
          <p:nvPr userDrawn="1"/>
        </p:nvSpPr>
        <p:spPr>
          <a:xfrm>
            <a:off x="-94762" y="0"/>
            <a:ext cx="12297036" cy="6858000"/>
          </a:xfrm>
          <a:prstGeom prst="rect">
            <a:avLst/>
          </a:prstGeom>
          <a:solidFill>
            <a:srgbClr val="3C8C93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08494E-B48B-E030-348C-A4BD42CEE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2954" y="2735396"/>
            <a:ext cx="7356296" cy="1325563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Section Divider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901C4AD-9A8F-B0B1-6778-D37C7DEC3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6637" y="-7314"/>
            <a:ext cx="3248928" cy="686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21829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30C731B-F6A3-67E3-D3C4-E1E632D86D08}"/>
              </a:ext>
            </a:extLst>
          </p:cNvPr>
          <p:cNvSpPr/>
          <p:nvPr userDrawn="1"/>
        </p:nvSpPr>
        <p:spPr>
          <a:xfrm>
            <a:off x="4567518" y="1869112"/>
            <a:ext cx="3117272" cy="31172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A3A5B79-1EB8-6172-6DD9-85816C7B44F1}"/>
              </a:ext>
            </a:extLst>
          </p:cNvPr>
          <p:cNvSpPr/>
          <p:nvPr userDrawn="1"/>
        </p:nvSpPr>
        <p:spPr>
          <a:xfrm>
            <a:off x="1116056" y="1869112"/>
            <a:ext cx="3117272" cy="31172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BC17254-B543-ADC1-D206-50C2D4DB1CA5}"/>
              </a:ext>
            </a:extLst>
          </p:cNvPr>
          <p:cNvSpPr/>
          <p:nvPr userDrawn="1"/>
        </p:nvSpPr>
        <p:spPr>
          <a:xfrm>
            <a:off x="7960202" y="1869112"/>
            <a:ext cx="3117272" cy="31172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47719-1A36-B080-BC14-152533C19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5124" y="6356350"/>
            <a:ext cx="1295688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4F08F3F-C945-184F-9199-1337DA01D6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2" y="6252660"/>
            <a:ext cx="928960" cy="259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15E8228-16B3-0034-4717-C90C911A03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5654" y="2515182"/>
            <a:ext cx="2378075" cy="4273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Head 28pt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ACF792B-FA5E-6255-033E-9AF357D16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229" y="6560061"/>
            <a:ext cx="11774581" cy="201988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01A0F34-7FDA-9B06-6A9F-AF985495C4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4125" y="3001689"/>
            <a:ext cx="2378075" cy="13118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Body text</a:t>
            </a:r>
          </a:p>
          <a:p>
            <a:r>
              <a:rPr lang="en-US"/>
              <a:t>16 pt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2AD941F-76CB-E9BC-C3D5-7562290B1A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6962" y="2515182"/>
            <a:ext cx="2378075" cy="4273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Head 28pt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AD2A5B4-8C13-258B-3B2F-E3A62C95C8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05433" y="3001689"/>
            <a:ext cx="2378075" cy="13118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Body text</a:t>
            </a:r>
          </a:p>
          <a:p>
            <a:r>
              <a:rPr lang="en-US"/>
              <a:t>16 pt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4D82960-BE2F-5A53-D778-84F7C1F905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28271" y="2515182"/>
            <a:ext cx="2378075" cy="4273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Head 28pt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3FD1C4D-434E-EBFC-5208-0624B4BC59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26742" y="3001689"/>
            <a:ext cx="2378075" cy="13118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Body text</a:t>
            </a:r>
          </a:p>
          <a:p>
            <a:r>
              <a:rPr lang="en-US"/>
              <a:t>16 pt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24ABCE8-845F-91BB-0251-DBA60606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2" y="215412"/>
            <a:ext cx="11084438" cy="5717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 sz="2800">
                <a:solidFill>
                  <a:srgbClr val="3C8C9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760396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3B8550-81FB-725E-9672-F475753D65E8}"/>
              </a:ext>
            </a:extLst>
          </p:cNvPr>
          <p:cNvSpPr/>
          <p:nvPr userDrawn="1"/>
        </p:nvSpPr>
        <p:spPr>
          <a:xfrm>
            <a:off x="2038000" y="1124908"/>
            <a:ext cx="2164309" cy="2493536"/>
          </a:xfrm>
          <a:prstGeom prst="rect">
            <a:avLst/>
          </a:prstGeom>
          <a:solidFill>
            <a:srgbClr val="E0DB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A92D7A-91A8-C213-6FB6-38802829861C}"/>
              </a:ext>
            </a:extLst>
          </p:cNvPr>
          <p:cNvSpPr/>
          <p:nvPr userDrawn="1"/>
        </p:nvSpPr>
        <p:spPr>
          <a:xfrm>
            <a:off x="2038000" y="3859327"/>
            <a:ext cx="2164309" cy="24935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369DA8-C535-2ABE-1005-D7D7BFC09E2C}"/>
              </a:ext>
            </a:extLst>
          </p:cNvPr>
          <p:cNvSpPr/>
          <p:nvPr userDrawn="1"/>
        </p:nvSpPr>
        <p:spPr>
          <a:xfrm>
            <a:off x="5051789" y="1124909"/>
            <a:ext cx="2164309" cy="2493536"/>
          </a:xfrm>
          <a:prstGeom prst="rect">
            <a:avLst/>
          </a:prstGeom>
          <a:solidFill>
            <a:srgbClr val="FABF77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2F5883-E8CB-61C7-B4BE-DF7F4FF6A31C}"/>
              </a:ext>
            </a:extLst>
          </p:cNvPr>
          <p:cNvSpPr/>
          <p:nvPr userDrawn="1"/>
        </p:nvSpPr>
        <p:spPr>
          <a:xfrm>
            <a:off x="5042269" y="3859326"/>
            <a:ext cx="2164309" cy="24935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1651E1-560F-55B2-F41D-39F8CA4E8E24}"/>
              </a:ext>
            </a:extLst>
          </p:cNvPr>
          <p:cNvSpPr/>
          <p:nvPr userDrawn="1"/>
        </p:nvSpPr>
        <p:spPr>
          <a:xfrm>
            <a:off x="8065578" y="1124909"/>
            <a:ext cx="2164309" cy="2493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A1E578-D2B8-C1D0-F986-B1F3FB436B70}"/>
              </a:ext>
            </a:extLst>
          </p:cNvPr>
          <p:cNvSpPr/>
          <p:nvPr userDrawn="1"/>
        </p:nvSpPr>
        <p:spPr>
          <a:xfrm>
            <a:off x="8046539" y="3813654"/>
            <a:ext cx="2164309" cy="2493536"/>
          </a:xfrm>
          <a:prstGeom prst="rect">
            <a:avLst/>
          </a:prstGeom>
          <a:solidFill>
            <a:srgbClr val="6899FB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D09F40E2-E00E-0F60-8B67-E0553A555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72445" y="1124909"/>
            <a:ext cx="1722995" cy="701039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13">
            <a:extLst>
              <a:ext uri="{FF2B5EF4-FFF2-40B4-BE49-F238E27FC236}">
                <a16:creationId xmlns:a16="http://schemas.microsoft.com/office/drawing/2014/main" id="{759833E8-D511-9E74-F4C6-0BA60F4E6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58656" y="3859327"/>
            <a:ext cx="1722995" cy="701039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3">
            <a:extLst>
              <a:ext uri="{FF2B5EF4-FFF2-40B4-BE49-F238E27FC236}">
                <a16:creationId xmlns:a16="http://schemas.microsoft.com/office/drawing/2014/main" id="{C6B95F5C-196F-3C51-182C-6A8E6A067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62925" y="3859326"/>
            <a:ext cx="1722995" cy="701039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3">
            <a:extLst>
              <a:ext uri="{FF2B5EF4-FFF2-40B4-BE49-F238E27FC236}">
                <a16:creationId xmlns:a16="http://schemas.microsoft.com/office/drawing/2014/main" id="{626C295E-FE97-4783-7D30-87C26761D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86234" y="1124909"/>
            <a:ext cx="1722995" cy="701039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3">
            <a:extLst>
              <a:ext uri="{FF2B5EF4-FFF2-40B4-BE49-F238E27FC236}">
                <a16:creationId xmlns:a16="http://schemas.microsoft.com/office/drawing/2014/main" id="{E1EDE0FA-EC20-3416-D138-C1E0822B3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67194" y="3813654"/>
            <a:ext cx="1722995" cy="701039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B2371BC-1BA0-116F-C53A-B58061E29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58655" y="1124908"/>
            <a:ext cx="1722995" cy="701039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42FE6FE-02D2-EE02-33FC-68959C4FBF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52990" y="2154039"/>
            <a:ext cx="2164309" cy="14567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700"/>
              </a:lnSpc>
              <a:buNone/>
              <a:defRPr sz="1300" b="0">
                <a:solidFill>
                  <a:schemeClr val="accent6"/>
                </a:solidFill>
              </a:defRPr>
            </a:lvl1pPr>
          </a:lstStyle>
          <a:p>
            <a:r>
              <a:rPr lang="en-US"/>
              <a:t>Body text</a:t>
            </a:r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D43BEE60-BA11-27CC-AC3D-1E66890A3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2" y="6252660"/>
            <a:ext cx="928960" cy="259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03613CA2-13F3-934A-CCC0-67918D342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229" y="6560061"/>
            <a:ext cx="11774581" cy="201988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1FAD5648-2CC6-EA67-880E-1E73E2CA4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5124" y="6356350"/>
            <a:ext cx="1295688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82A24A55-C7E4-F204-F1B7-5637FDAE70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53340" y="1854851"/>
            <a:ext cx="2163763" cy="28533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z="1400" b="1"/>
              <a:t>Title</a:t>
            </a:r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2FC36E5-DFCD-5D60-39E1-396ECBF5C2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42269" y="2154039"/>
            <a:ext cx="2164309" cy="14567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700"/>
              </a:lnSpc>
              <a:buNone/>
              <a:defRPr sz="13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Body text</a:t>
            </a:r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29912046-B78E-E4E6-944D-59C43965F57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42619" y="1854851"/>
            <a:ext cx="2163763" cy="28533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z="1400" b="1"/>
              <a:t>Title</a:t>
            </a:r>
            <a:endParaRPr lang="en-US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31CEA46-01BD-EFEE-AA33-F4C16E04240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4663" y="2154039"/>
            <a:ext cx="2164309" cy="14567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7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Body text</a:t>
            </a:r>
          </a:p>
        </p:txBody>
      </p:sp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C2C0F1B4-5EC4-A684-4F58-FABFC86372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65013" y="1854851"/>
            <a:ext cx="2163763" cy="28533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1400" b="1"/>
              <a:t>Title</a:t>
            </a:r>
            <a:endParaRPr lang="en-US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58DF9F6C-0734-9936-B5EF-FB1ADBB5D7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037804" y="4876226"/>
            <a:ext cx="2164309" cy="14567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700"/>
              </a:lnSpc>
              <a:buNone/>
              <a:defRPr sz="1300" b="0">
                <a:solidFill>
                  <a:srgbClr val="467C4E"/>
                </a:solidFill>
              </a:defRPr>
            </a:lvl1pPr>
          </a:lstStyle>
          <a:p>
            <a:r>
              <a:rPr lang="en-US"/>
              <a:t>Body text</a:t>
            </a:r>
          </a:p>
        </p:txBody>
      </p:sp>
      <p:sp>
        <p:nvSpPr>
          <p:cNvPr id="27" name="Text Placeholder 30">
            <a:extLst>
              <a:ext uri="{FF2B5EF4-FFF2-40B4-BE49-F238E27FC236}">
                <a16:creationId xmlns:a16="http://schemas.microsoft.com/office/drawing/2014/main" id="{E4C359C1-33CE-C196-5211-85A7D135DDF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038154" y="4577038"/>
            <a:ext cx="2163763" cy="28533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="1">
                <a:solidFill>
                  <a:srgbClr val="467C4E"/>
                </a:solidFill>
              </a:defRPr>
            </a:lvl1pPr>
          </a:lstStyle>
          <a:p>
            <a:pPr lvl="0"/>
            <a:r>
              <a:rPr lang="en-US" sz="1400" b="1"/>
              <a:t>Title</a:t>
            </a:r>
            <a:endParaRPr lang="en-US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2D296A57-4B8C-D4E0-04F1-F20467D8BDB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42073" y="4896077"/>
            <a:ext cx="2164309" cy="14567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700"/>
              </a:lnSpc>
              <a:buNone/>
              <a:defRPr sz="1300" b="0">
                <a:solidFill>
                  <a:srgbClr val="032A77"/>
                </a:solidFill>
              </a:defRPr>
            </a:lvl1pPr>
          </a:lstStyle>
          <a:p>
            <a:r>
              <a:rPr lang="en-US"/>
              <a:t>Body text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9A6B7A1C-C61F-4499-F0BC-08DF3C4756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42423" y="4596889"/>
            <a:ext cx="2163763" cy="28533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="1">
                <a:solidFill>
                  <a:srgbClr val="032A77"/>
                </a:solidFill>
              </a:defRPr>
            </a:lvl1pPr>
          </a:lstStyle>
          <a:p>
            <a:pPr lvl="0"/>
            <a:r>
              <a:rPr lang="en-US" sz="1400" b="1"/>
              <a:t>Title</a:t>
            </a:r>
            <a:endParaRPr lang="en-US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8E15D26-A335-B926-EF42-4714A2D58F9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64663" y="4859553"/>
            <a:ext cx="2164309" cy="14567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700"/>
              </a:lnSpc>
              <a:buNone/>
              <a:defRPr sz="13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Body text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95F36999-F794-339A-34CD-DDE65C0586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65013" y="4560365"/>
            <a:ext cx="2163763" cy="28533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z="1400" b="1"/>
              <a:t>Title</a:t>
            </a:r>
            <a:endParaRPr lang="en-US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F1BF9CBA-88A1-615D-5C8C-DF6D69FC3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2" y="215412"/>
            <a:ext cx="11084438" cy="5717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 sz="2800">
                <a:solidFill>
                  <a:srgbClr val="3C8C9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471100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Workpla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B92CFC2E-2F7D-5078-4D9C-D843491FF4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2" y="6252660"/>
            <a:ext cx="928960" cy="25990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775D240E-FDEB-AA47-AEE4-A2FDAA433F96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471509415"/>
              </p:ext>
            </p:extLst>
          </p:nvPr>
        </p:nvGraphicFramePr>
        <p:xfrm>
          <a:off x="147097" y="1303089"/>
          <a:ext cx="11897805" cy="48327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9533">
                  <a:extLst>
                    <a:ext uri="{9D8B030D-6E8A-4147-A177-3AD203B41FA5}">
                      <a16:colId xmlns:a16="http://schemas.microsoft.com/office/drawing/2014/main" val="3764283794"/>
                    </a:ext>
                  </a:extLst>
                </a:gridCol>
                <a:gridCol w="4996875">
                  <a:extLst>
                    <a:ext uri="{9D8B030D-6E8A-4147-A177-3AD203B41FA5}">
                      <a16:colId xmlns:a16="http://schemas.microsoft.com/office/drawing/2014/main" val="595859882"/>
                    </a:ext>
                  </a:extLst>
                </a:gridCol>
                <a:gridCol w="39642">
                  <a:extLst>
                    <a:ext uri="{9D8B030D-6E8A-4147-A177-3AD203B41FA5}">
                      <a16:colId xmlns:a16="http://schemas.microsoft.com/office/drawing/2014/main" val="374551323"/>
                    </a:ext>
                  </a:extLst>
                </a:gridCol>
                <a:gridCol w="366557">
                  <a:extLst>
                    <a:ext uri="{9D8B030D-6E8A-4147-A177-3AD203B41FA5}">
                      <a16:colId xmlns:a16="http://schemas.microsoft.com/office/drawing/2014/main" val="1793057089"/>
                    </a:ext>
                  </a:extLst>
                </a:gridCol>
                <a:gridCol w="366557">
                  <a:extLst>
                    <a:ext uri="{9D8B030D-6E8A-4147-A177-3AD203B41FA5}">
                      <a16:colId xmlns:a16="http://schemas.microsoft.com/office/drawing/2014/main" val="2648163527"/>
                    </a:ext>
                  </a:extLst>
                </a:gridCol>
                <a:gridCol w="366557">
                  <a:extLst>
                    <a:ext uri="{9D8B030D-6E8A-4147-A177-3AD203B41FA5}">
                      <a16:colId xmlns:a16="http://schemas.microsoft.com/office/drawing/2014/main" val="921972342"/>
                    </a:ext>
                  </a:extLst>
                </a:gridCol>
                <a:gridCol w="376843">
                  <a:extLst>
                    <a:ext uri="{9D8B030D-6E8A-4147-A177-3AD203B41FA5}">
                      <a16:colId xmlns:a16="http://schemas.microsoft.com/office/drawing/2014/main" val="606346303"/>
                    </a:ext>
                  </a:extLst>
                </a:gridCol>
                <a:gridCol w="366557">
                  <a:extLst>
                    <a:ext uri="{9D8B030D-6E8A-4147-A177-3AD203B41FA5}">
                      <a16:colId xmlns:a16="http://schemas.microsoft.com/office/drawing/2014/main" val="2789414489"/>
                    </a:ext>
                  </a:extLst>
                </a:gridCol>
                <a:gridCol w="366557">
                  <a:extLst>
                    <a:ext uri="{9D8B030D-6E8A-4147-A177-3AD203B41FA5}">
                      <a16:colId xmlns:a16="http://schemas.microsoft.com/office/drawing/2014/main" val="3225359727"/>
                    </a:ext>
                  </a:extLst>
                </a:gridCol>
                <a:gridCol w="366557">
                  <a:extLst>
                    <a:ext uri="{9D8B030D-6E8A-4147-A177-3AD203B41FA5}">
                      <a16:colId xmlns:a16="http://schemas.microsoft.com/office/drawing/2014/main" val="3342786436"/>
                    </a:ext>
                  </a:extLst>
                </a:gridCol>
                <a:gridCol w="366557">
                  <a:extLst>
                    <a:ext uri="{9D8B030D-6E8A-4147-A177-3AD203B41FA5}">
                      <a16:colId xmlns:a16="http://schemas.microsoft.com/office/drawing/2014/main" val="3476255437"/>
                    </a:ext>
                  </a:extLst>
                </a:gridCol>
                <a:gridCol w="366557">
                  <a:extLst>
                    <a:ext uri="{9D8B030D-6E8A-4147-A177-3AD203B41FA5}">
                      <a16:colId xmlns:a16="http://schemas.microsoft.com/office/drawing/2014/main" val="3531883528"/>
                    </a:ext>
                  </a:extLst>
                </a:gridCol>
                <a:gridCol w="366557">
                  <a:extLst>
                    <a:ext uri="{9D8B030D-6E8A-4147-A177-3AD203B41FA5}">
                      <a16:colId xmlns:a16="http://schemas.microsoft.com/office/drawing/2014/main" val="1398114471"/>
                    </a:ext>
                  </a:extLst>
                </a:gridCol>
                <a:gridCol w="366557">
                  <a:extLst>
                    <a:ext uri="{9D8B030D-6E8A-4147-A177-3AD203B41FA5}">
                      <a16:colId xmlns:a16="http://schemas.microsoft.com/office/drawing/2014/main" val="2534231979"/>
                    </a:ext>
                  </a:extLst>
                </a:gridCol>
                <a:gridCol w="366557">
                  <a:extLst>
                    <a:ext uri="{9D8B030D-6E8A-4147-A177-3AD203B41FA5}">
                      <a16:colId xmlns:a16="http://schemas.microsoft.com/office/drawing/2014/main" val="1561299223"/>
                    </a:ext>
                  </a:extLst>
                </a:gridCol>
                <a:gridCol w="366557">
                  <a:extLst>
                    <a:ext uri="{9D8B030D-6E8A-4147-A177-3AD203B41FA5}">
                      <a16:colId xmlns:a16="http://schemas.microsoft.com/office/drawing/2014/main" val="3842147258"/>
                    </a:ext>
                  </a:extLst>
                </a:gridCol>
                <a:gridCol w="366557">
                  <a:extLst>
                    <a:ext uri="{9D8B030D-6E8A-4147-A177-3AD203B41FA5}">
                      <a16:colId xmlns:a16="http://schemas.microsoft.com/office/drawing/2014/main" val="62168827"/>
                    </a:ext>
                  </a:extLst>
                </a:gridCol>
                <a:gridCol w="366557">
                  <a:extLst>
                    <a:ext uri="{9D8B030D-6E8A-4147-A177-3AD203B41FA5}">
                      <a16:colId xmlns:a16="http://schemas.microsoft.com/office/drawing/2014/main" val="3953436784"/>
                    </a:ext>
                  </a:extLst>
                </a:gridCol>
                <a:gridCol w="366557">
                  <a:extLst>
                    <a:ext uri="{9D8B030D-6E8A-4147-A177-3AD203B41FA5}">
                      <a16:colId xmlns:a16="http://schemas.microsoft.com/office/drawing/2014/main" val="2111820046"/>
                    </a:ext>
                  </a:extLst>
                </a:gridCol>
                <a:gridCol w="366557">
                  <a:extLst>
                    <a:ext uri="{9D8B030D-6E8A-4147-A177-3AD203B41FA5}">
                      <a16:colId xmlns:a16="http://schemas.microsoft.com/office/drawing/2014/main" val="2137139649"/>
                    </a:ext>
                  </a:extLst>
                </a:gridCol>
              </a:tblGrid>
              <a:tr h="28366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Project Title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9998" marR="89998" marT="44999" marB="44999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Month 1</a:t>
                      </a:r>
                    </a:p>
                  </a:txBody>
                  <a:tcPr marL="89998" marR="89998" marT="44999" marB="44999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89998" marR="89998" marT="44999" marB="44999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89998" marR="89998" marT="44999" marB="44999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Month 2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9998" marR="89998" marT="44999" marB="44999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Month 3</a:t>
                      </a:r>
                    </a:p>
                  </a:txBody>
                  <a:tcPr marL="89998" marR="89998" marT="44999" marB="44999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Month 4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9998" marR="89998" marT="44999" marB="44999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348614"/>
                  </a:ext>
                </a:extLst>
              </a:tr>
              <a:tr h="20815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Project Plan &amp; Timeline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9998" marR="89998" marT="44999" marB="44999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7121" marR="7121" marT="712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6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7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8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9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10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11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12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13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14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15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16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17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275735"/>
                  </a:ext>
                </a:extLst>
              </a:tr>
              <a:tr h="3416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#</a:t>
                      </a: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Task</a:t>
                      </a: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DD-MMM</a:t>
                      </a: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DD-MMM</a:t>
                      </a: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DD-MMM</a:t>
                      </a: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DD-MMM</a:t>
                      </a: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extLst>
                  <a:ext uri="{0D108BD9-81ED-4DB2-BD59-A6C34878D82A}">
                    <a16:rowId xmlns:a16="http://schemas.microsoft.com/office/drawing/2014/main" val="1896955649"/>
                  </a:ext>
                </a:extLst>
              </a:tr>
              <a:tr h="5798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u="none" strike="noStrike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18154"/>
                  </a:ext>
                </a:extLst>
              </a:tr>
              <a:tr h="39170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Task/Phase 1: </a:t>
                      </a:r>
                      <a:r>
                        <a:rPr lang="en-US" sz="1200" b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Description</a:t>
                      </a:r>
                      <a:endParaRPr lang="en-US" sz="1100" b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98" marR="89998" marT="44999" marB="44999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751173"/>
                  </a:ext>
                </a:extLst>
              </a:tr>
              <a:tr h="208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Collect data reports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extLst>
                  <a:ext uri="{0D108BD9-81ED-4DB2-BD59-A6C34878D82A}">
                    <a16:rowId xmlns:a16="http://schemas.microsoft.com/office/drawing/2014/main" val="448766374"/>
                  </a:ext>
                </a:extLst>
              </a:tr>
              <a:tr h="2422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Compare and assess data reports </a:t>
                      </a:r>
                      <a:endParaRPr kumimoji="0" lang="en-US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extLst>
                  <a:ext uri="{0D108BD9-81ED-4DB2-BD59-A6C34878D82A}">
                    <a16:rowId xmlns:a16="http://schemas.microsoft.com/office/drawing/2014/main" val="3078507410"/>
                  </a:ext>
                </a:extLst>
              </a:tr>
              <a:tr h="2177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Produce a draft of initial findings</a:t>
                      </a:r>
                      <a:endParaRPr kumimoji="0" lang="en-US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i="0" u="none" strike="noStrike" kern="12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extLst>
                  <a:ext uri="{0D108BD9-81ED-4DB2-BD59-A6C34878D82A}">
                    <a16:rowId xmlns:a16="http://schemas.microsoft.com/office/drawing/2014/main" val="3721036166"/>
                  </a:ext>
                </a:extLst>
              </a:tr>
              <a:tr h="39170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Task/Phase 2: </a:t>
                      </a:r>
                      <a:r>
                        <a:rPr lang="en-US" sz="1200" b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Description</a:t>
                      </a:r>
                      <a:endParaRPr lang="en-US" sz="1100" b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98" marR="89998" marT="44999" marB="44999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516352"/>
                  </a:ext>
                </a:extLst>
              </a:tr>
              <a:tr h="208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 survey instruments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 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extLst>
                  <a:ext uri="{0D108BD9-81ED-4DB2-BD59-A6C34878D82A}">
                    <a16:rowId xmlns:a16="http://schemas.microsoft.com/office/drawing/2014/main" val="982231824"/>
                  </a:ext>
                </a:extLst>
              </a:tr>
              <a:tr h="2422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participants </a:t>
                      </a:r>
                      <a:endParaRPr kumimoji="0" lang="en-US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extLst>
                  <a:ext uri="{0D108BD9-81ED-4DB2-BD59-A6C34878D82A}">
                    <a16:rowId xmlns:a16="http://schemas.microsoft.com/office/drawing/2014/main" val="2422733409"/>
                  </a:ext>
                </a:extLst>
              </a:tr>
              <a:tr h="2422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Schedule and conduct interviews</a:t>
                      </a:r>
                      <a:endParaRPr kumimoji="0" lang="en-US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extLst>
                  <a:ext uri="{0D108BD9-81ED-4DB2-BD59-A6C34878D82A}">
                    <a16:rowId xmlns:a16="http://schemas.microsoft.com/office/drawing/2014/main" val="1901786452"/>
                  </a:ext>
                </a:extLst>
              </a:tr>
              <a:tr h="20815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6.1</a:t>
                      </a: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Send invitations</a:t>
                      </a:r>
                      <a:endParaRPr lang="en-US" sz="1100" b="1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extLst>
                  <a:ext uri="{0D108BD9-81ED-4DB2-BD59-A6C34878D82A}">
                    <a16:rowId xmlns:a16="http://schemas.microsoft.com/office/drawing/2014/main" val="1326557305"/>
                  </a:ext>
                </a:extLst>
              </a:tr>
              <a:tr h="20815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6.2</a:t>
                      </a: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Schedule interviews </a:t>
                      </a:r>
                      <a:endParaRPr lang="en-US" sz="1100" b="1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862233"/>
                  </a:ext>
                </a:extLst>
              </a:tr>
              <a:tr h="20815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6.3</a:t>
                      </a: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Conduct interviews </a:t>
                      </a:r>
                      <a:endParaRPr lang="en-US" sz="1100" b="1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371688"/>
                  </a:ext>
                </a:extLst>
              </a:tr>
              <a:tr h="217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</a:t>
                      </a: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Produce a draft of initial findings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834448"/>
                  </a:ext>
                </a:extLst>
              </a:tr>
              <a:tr h="39170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Task/Phase 3: </a:t>
                      </a:r>
                      <a:r>
                        <a:rPr lang="en-US" sz="1200" b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Description</a:t>
                      </a:r>
                      <a:endParaRPr lang="en-US" sz="1100" b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98" marR="89998" marT="44999" marB="44999" anchor="ctr"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744396"/>
                  </a:ext>
                </a:extLst>
              </a:tr>
              <a:tr h="2393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</a:t>
                      </a: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Review initial findings with Onpoint</a:t>
                      </a: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rgbClr val="EE7C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rgbClr val="EE7C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1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405029"/>
                  </a:ext>
                </a:extLst>
              </a:tr>
              <a:tr h="2393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</a:t>
                      </a: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Deliver written report of findings</a:t>
                      </a: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draft</a:t>
                      </a:r>
                    </a:p>
                  </a:txBody>
                  <a:tcPr marL="7121" marR="7121" marT="7121" marB="0" anchor="ctr">
                    <a:solidFill>
                      <a:srgbClr val="EE7C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final</a:t>
                      </a:r>
                    </a:p>
                  </a:txBody>
                  <a:tcPr marL="7121" marR="7121" marT="7121" marB="0" anchor="ctr">
                    <a:solidFill>
                      <a:srgbClr val="EE7C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rgbClr val="EE7C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824791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642D34A-F651-715A-2442-97FE4E86B7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644" y="286748"/>
            <a:ext cx="11266817" cy="679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To use this template: click “View” on your toolbar, click “Slide Master”, Copy table, click “Close Master”, Paste table on your desired slide.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9A1E3-C298-E4EF-C64D-02A0EB62D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229" y="6560061"/>
            <a:ext cx="11774581" cy="201988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0D4A2-6DFB-40F0-9C19-93DB0DD29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5124" y="6356350"/>
            <a:ext cx="1295688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60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Workpla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59973C37-10CF-ECEE-D40F-67012EC0C09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91750720"/>
              </p:ext>
            </p:extLst>
          </p:nvPr>
        </p:nvGraphicFramePr>
        <p:xfrm>
          <a:off x="287528" y="1049022"/>
          <a:ext cx="11518735" cy="5453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098">
                  <a:extLst>
                    <a:ext uri="{9D8B030D-6E8A-4147-A177-3AD203B41FA5}">
                      <a16:colId xmlns:a16="http://schemas.microsoft.com/office/drawing/2014/main" val="4147059322"/>
                    </a:ext>
                  </a:extLst>
                </a:gridCol>
                <a:gridCol w="209452">
                  <a:extLst>
                    <a:ext uri="{9D8B030D-6E8A-4147-A177-3AD203B41FA5}">
                      <a16:colId xmlns:a16="http://schemas.microsoft.com/office/drawing/2014/main" val="3850423432"/>
                    </a:ext>
                  </a:extLst>
                </a:gridCol>
                <a:gridCol w="1162424">
                  <a:extLst>
                    <a:ext uri="{9D8B030D-6E8A-4147-A177-3AD203B41FA5}">
                      <a16:colId xmlns:a16="http://schemas.microsoft.com/office/drawing/2014/main" val="101869101"/>
                    </a:ext>
                  </a:extLst>
                </a:gridCol>
                <a:gridCol w="1096470">
                  <a:extLst>
                    <a:ext uri="{9D8B030D-6E8A-4147-A177-3AD203B41FA5}">
                      <a16:colId xmlns:a16="http://schemas.microsoft.com/office/drawing/2014/main" val="3236168954"/>
                    </a:ext>
                  </a:extLst>
                </a:gridCol>
                <a:gridCol w="1096470">
                  <a:extLst>
                    <a:ext uri="{9D8B030D-6E8A-4147-A177-3AD203B41FA5}">
                      <a16:colId xmlns:a16="http://schemas.microsoft.com/office/drawing/2014/main" val="1262810851"/>
                    </a:ext>
                  </a:extLst>
                </a:gridCol>
                <a:gridCol w="1096470">
                  <a:extLst>
                    <a:ext uri="{9D8B030D-6E8A-4147-A177-3AD203B41FA5}">
                      <a16:colId xmlns:a16="http://schemas.microsoft.com/office/drawing/2014/main" val="1340023556"/>
                    </a:ext>
                  </a:extLst>
                </a:gridCol>
                <a:gridCol w="1096470">
                  <a:extLst>
                    <a:ext uri="{9D8B030D-6E8A-4147-A177-3AD203B41FA5}">
                      <a16:colId xmlns:a16="http://schemas.microsoft.com/office/drawing/2014/main" val="3294130948"/>
                    </a:ext>
                  </a:extLst>
                </a:gridCol>
                <a:gridCol w="1096470">
                  <a:extLst>
                    <a:ext uri="{9D8B030D-6E8A-4147-A177-3AD203B41FA5}">
                      <a16:colId xmlns:a16="http://schemas.microsoft.com/office/drawing/2014/main" val="3354900401"/>
                    </a:ext>
                  </a:extLst>
                </a:gridCol>
                <a:gridCol w="1096471">
                  <a:extLst>
                    <a:ext uri="{9D8B030D-6E8A-4147-A177-3AD203B41FA5}">
                      <a16:colId xmlns:a16="http://schemas.microsoft.com/office/drawing/2014/main" val="4258085175"/>
                    </a:ext>
                  </a:extLst>
                </a:gridCol>
                <a:gridCol w="1096470">
                  <a:extLst>
                    <a:ext uri="{9D8B030D-6E8A-4147-A177-3AD203B41FA5}">
                      <a16:colId xmlns:a16="http://schemas.microsoft.com/office/drawing/2014/main" val="801177759"/>
                    </a:ext>
                  </a:extLst>
                </a:gridCol>
                <a:gridCol w="1096470">
                  <a:extLst>
                    <a:ext uri="{9D8B030D-6E8A-4147-A177-3AD203B41FA5}">
                      <a16:colId xmlns:a16="http://schemas.microsoft.com/office/drawing/2014/main" val="10883103"/>
                    </a:ext>
                  </a:extLst>
                </a:gridCol>
              </a:tblGrid>
              <a:tr h="243962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Month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Mid- Month 1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Month 2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Month 3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789301"/>
                  </a:ext>
                </a:extLst>
              </a:tr>
              <a:tr h="376512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Week #</a:t>
                      </a:r>
                    </a:p>
                  </a:txBody>
                  <a:tcPr anchor="ctr">
                    <a:solidFill>
                      <a:srgbClr val="3266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3266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3266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3266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3266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3266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3266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3266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3266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rgbClr val="3266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056039"/>
                  </a:ext>
                </a:extLst>
              </a:tr>
              <a:tr h="405227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Week of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DD-MMM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DD-MMM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DD-MMM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DD-MMM</a:t>
                      </a:r>
                    </a:p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PM OOO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DD-MMM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DD-MMM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DD-MMM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DD-MMM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DD-MMM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28726"/>
                  </a:ext>
                </a:extLst>
              </a:tr>
              <a:tr h="1089499">
                <a:tc>
                  <a:txBody>
                    <a:bodyPr/>
                    <a:lstStyle/>
                    <a:p>
                      <a:r>
                        <a:rPr lang="en-US" sz="1200">
                          <a:latin typeface="Aptos" panose="020B0004020202020204" pitchFamily="34" charset="0"/>
                        </a:rPr>
                        <a:t>Task 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i="1">
                        <a:latin typeface="Aptos" panose="020B00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>
                          <a:latin typeface="Aptos" panose="020B0004020202020204" pitchFamily="34" charset="0"/>
                        </a:rPr>
                        <a:t>MMM DD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>
                          <a:latin typeface="Aptos" panose="020B0004020202020204" pitchFamily="34" charset="0"/>
                        </a:rPr>
                        <a:t>Interview #1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kern="120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MMM DD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kern="120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Focus Group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1" kern="1200">
                          <a:solidFill>
                            <a:srgbClr val="C00000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At Risk Task</a:t>
                      </a:r>
                      <a:endParaRPr lang="en-US" sz="1100" i="1" kern="1200">
                        <a:solidFill>
                          <a:srgbClr val="C00000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kern="120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MMM DD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kern="120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Interview #2</a:t>
                      </a:r>
                      <a:endParaRPr lang="en-US" sz="1100" i="1">
                        <a:latin typeface="Aptos" panose="020B00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i="1">
                        <a:latin typeface="Aptos" panose="020B00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i="1">
                        <a:latin typeface="Aptos" panose="020B00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MMM DD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>
                          <a:latin typeface="Aptos" panose="020B0004020202020204" pitchFamily="34" charset="0"/>
                        </a:rPr>
                        <a:t>Summary of Findings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i="1">
                        <a:latin typeface="Aptos" panose="020B00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i="1">
                        <a:latin typeface="Aptos" panose="020B00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091238"/>
                  </a:ext>
                </a:extLst>
              </a:tr>
              <a:tr h="1560172">
                <a:tc>
                  <a:txBody>
                    <a:bodyPr/>
                    <a:lstStyle/>
                    <a:p>
                      <a:r>
                        <a:rPr lang="en-US" sz="1200">
                          <a:latin typeface="Aptos" panose="020B0004020202020204" pitchFamily="34" charset="0"/>
                        </a:rPr>
                        <a:t>Task 2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 b="1" i="0" kern="120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MMM DD</a:t>
                      </a: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 i="1" kern="120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Confirm assessment components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>
                          <a:latin typeface="Aptos" panose="020B0004020202020204" pitchFamily="34" charset="0"/>
                        </a:rPr>
                        <a:t>MMM DD</a:t>
                      </a: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 i="1">
                          <a:latin typeface="Aptos" panose="020B0004020202020204" pitchFamily="34" charset="0"/>
                        </a:rPr>
                        <a:t>Draft Comms Plan Due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1" kern="120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100" b="0" i="1" kern="120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>
                          <a:latin typeface="Aptos" panose="020B0004020202020204" pitchFamily="34" charset="0"/>
                        </a:rPr>
                        <a:t>MMM DD</a:t>
                      </a:r>
                      <a:br>
                        <a:rPr lang="en-US" sz="1100" i="1">
                          <a:latin typeface="Aptos" panose="020B0004020202020204" pitchFamily="34" charset="0"/>
                        </a:rPr>
                      </a:br>
                      <a:r>
                        <a:rPr lang="en-US" sz="1100" i="1">
                          <a:latin typeface="Aptos" panose="020B0004020202020204" pitchFamily="34" charset="0"/>
                        </a:rPr>
                        <a:t>Draft Senate Presentation</a:t>
                      </a:r>
                      <a:endParaRPr lang="en-US" sz="1100" b="0" i="1" kern="120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i="0">
                        <a:latin typeface="Aptos" panose="020B00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1" kern="120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>
                          <a:latin typeface="Aptos" panose="020B0004020202020204" pitchFamily="34" charset="0"/>
                        </a:rPr>
                        <a:t>MMM DD*</a:t>
                      </a:r>
                      <a:br>
                        <a:rPr lang="en-US" sz="1100" i="1">
                          <a:latin typeface="Aptos" panose="020B0004020202020204" pitchFamily="34" charset="0"/>
                        </a:rPr>
                      </a:br>
                      <a:r>
                        <a:rPr lang="en-US" sz="1100" i="1">
                          <a:latin typeface="Aptos" panose="020B0004020202020204" pitchFamily="34" charset="0"/>
                        </a:rPr>
                        <a:t>Draft Stakeholder PPT</a:t>
                      </a:r>
                      <a:endParaRPr lang="en-US" sz="1100" b="0" i="1" kern="120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>
                          <a:latin typeface="Aptos" panose="020B0004020202020204" pitchFamily="34" charset="0"/>
                        </a:rPr>
                        <a:t>MMM DD</a:t>
                      </a: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1</a:t>
                      </a:r>
                      <a:r>
                        <a:rPr lang="en-US" sz="1100" i="1" baseline="3000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st</a:t>
                      </a:r>
                      <a:r>
                        <a:rPr lang="en-US" sz="1100" i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Public Meeting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039659"/>
                  </a:ext>
                </a:extLst>
              </a:tr>
              <a:tr h="1305640">
                <a:tc>
                  <a:txBody>
                    <a:bodyPr/>
                    <a:lstStyle/>
                    <a:p>
                      <a:r>
                        <a:rPr lang="en-US" sz="1200">
                          <a:latin typeface="Aptos" panose="020B0004020202020204" pitchFamily="34" charset="0"/>
                        </a:rPr>
                        <a:t>Task 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>
                          <a:latin typeface="Aptos" panose="020B0004020202020204" pitchFamily="34" charset="0"/>
                        </a:rPr>
                        <a:t>MMM DD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 i="1" kern="120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Review of research findings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100">
                        <a:latin typeface="Aptos" panose="020B00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i="1">
                        <a:highlight>
                          <a:srgbClr val="FFFF00"/>
                        </a:highlight>
                        <a:latin typeface="Aptos" panose="020B00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>
                          <a:latin typeface="Aptos" panose="020B0004020202020204" pitchFamily="34" charset="0"/>
                        </a:rPr>
                        <a:t>MMM DD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>
                          <a:latin typeface="Aptos" panose="020B0004020202020204" pitchFamily="34" charset="0"/>
                        </a:rPr>
                        <a:t>Draft Report</a:t>
                      </a:r>
                      <a:endParaRPr lang="en-US" sz="1100" i="1">
                        <a:highlight>
                          <a:srgbClr val="FFFF00"/>
                        </a:highlight>
                        <a:latin typeface="Aptos" panose="020B00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1">
                        <a:solidFill>
                          <a:srgbClr val="3C8C93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i="1">
                        <a:latin typeface="Aptos" panose="020B00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>
                          <a:latin typeface="Aptos" panose="020B0004020202020204" pitchFamily="34" charset="0"/>
                        </a:rPr>
                        <a:t>MMM DD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>
                          <a:latin typeface="Aptos" panose="020B0004020202020204" pitchFamily="34" charset="0"/>
                        </a:rPr>
                        <a:t>Final Report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i="1">
                        <a:latin typeface="Aptos" panose="020B00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1">
                        <a:solidFill>
                          <a:srgbClr val="3C8C93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47968"/>
                  </a:ext>
                </a:extLst>
              </a:tr>
              <a:tr h="175684"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Aptos" panose="020B0004020202020204" pitchFamily="34" charset="0"/>
                        </a:rPr>
                        <a:t>*Deliverable is dependent on timing/completion of 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rgbClr val="C00000"/>
                          </a:solidFill>
                          <a:latin typeface="Aptos" panose="020B0004020202020204" pitchFamily="34" charset="0"/>
                        </a:rPr>
                        <a:t>Red text indicates tasks that are at risk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840522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806AE4D5-7B84-182F-9069-A79C910D67AE}"/>
              </a:ext>
            </a:extLst>
          </p:cNvPr>
          <p:cNvSpPr/>
          <p:nvPr userDrawn="1"/>
        </p:nvSpPr>
        <p:spPr>
          <a:xfrm>
            <a:off x="56804" y="4493496"/>
            <a:ext cx="384313" cy="30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1A33400-91D3-017E-AE7B-1E6DDF0C6341}"/>
              </a:ext>
            </a:extLst>
          </p:cNvPr>
          <p:cNvSpPr/>
          <p:nvPr userDrawn="1"/>
        </p:nvSpPr>
        <p:spPr>
          <a:xfrm>
            <a:off x="56805" y="2953211"/>
            <a:ext cx="384313" cy="30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25C401-F94F-F15B-03DD-78D7EE212A18}"/>
              </a:ext>
            </a:extLst>
          </p:cNvPr>
          <p:cNvSpPr/>
          <p:nvPr userDrawn="1"/>
        </p:nvSpPr>
        <p:spPr>
          <a:xfrm>
            <a:off x="56805" y="1850284"/>
            <a:ext cx="384313" cy="30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F0502020204030204" pitchFamily="34" charset="0"/>
              </a:rPr>
              <a:t>1</a:t>
            </a:r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11F22D91-74AD-D077-2E99-449F7AF902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2" y="6252660"/>
            <a:ext cx="928960" cy="259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F0493C8-B3F6-6364-EF36-9F481D5AA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229" y="6560061"/>
            <a:ext cx="11774581" cy="201988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3FD57D8-4592-3104-31D3-4E21DF0BA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5124" y="6356350"/>
            <a:ext cx="1295688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29A586-5DAE-0628-658B-FF1BD28B6F19}"/>
              </a:ext>
            </a:extLst>
          </p:cNvPr>
          <p:cNvSpPr/>
          <p:nvPr userDrawn="1"/>
        </p:nvSpPr>
        <p:spPr>
          <a:xfrm>
            <a:off x="0" y="0"/>
            <a:ext cx="12192000" cy="787165"/>
          </a:xfrm>
          <a:prstGeom prst="rect">
            <a:avLst/>
          </a:prstGeom>
          <a:solidFill>
            <a:schemeClr val="accent3">
              <a:lumMod val="40000"/>
              <a:lumOff val="60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accent4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C49D38E-D24F-7018-B83A-A445AC7D8F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362" y="215412"/>
            <a:ext cx="11084438" cy="5717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rgbClr val="032A7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To use this template: click “View” on your toolbar, click “Slide Master”, Copy table, click “Close Master”, Paste table on your desired slide.</a:t>
            </a:r>
          </a:p>
        </p:txBody>
      </p:sp>
      <p:sp>
        <p:nvSpPr>
          <p:cNvPr id="11" name="Freeform: Shape 13">
            <a:extLst>
              <a:ext uri="{FF2B5EF4-FFF2-40B4-BE49-F238E27FC236}">
                <a16:creationId xmlns:a16="http://schemas.microsoft.com/office/drawing/2014/main" id="{55CA17EF-8D25-1C85-B98A-3C256C65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12251" y="418"/>
            <a:ext cx="1722995" cy="701039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64E89AF-99C5-3446-8135-1D1AD61C87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54484" y="90143"/>
            <a:ext cx="1680762" cy="5918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5646442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Workpla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7F9BD82-01D1-B102-994A-1E8363BDA4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2" y="6252660"/>
            <a:ext cx="928960" cy="25990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FAF97FBF-0F6E-EB84-D469-E1041BFAA74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648501922"/>
              </p:ext>
            </p:extLst>
          </p:nvPr>
        </p:nvGraphicFramePr>
        <p:xfrm>
          <a:off x="190573" y="1037925"/>
          <a:ext cx="11790239" cy="4644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5853">
                  <a:extLst>
                    <a:ext uri="{9D8B030D-6E8A-4147-A177-3AD203B41FA5}">
                      <a16:colId xmlns:a16="http://schemas.microsoft.com/office/drawing/2014/main" val="428635405"/>
                    </a:ext>
                  </a:extLst>
                </a:gridCol>
                <a:gridCol w="2300586">
                  <a:extLst>
                    <a:ext uri="{9D8B030D-6E8A-4147-A177-3AD203B41FA5}">
                      <a16:colId xmlns:a16="http://schemas.microsoft.com/office/drawing/2014/main" val="916738575"/>
                    </a:ext>
                  </a:extLst>
                </a:gridCol>
                <a:gridCol w="574920">
                  <a:extLst>
                    <a:ext uri="{9D8B030D-6E8A-4147-A177-3AD203B41FA5}">
                      <a16:colId xmlns:a16="http://schemas.microsoft.com/office/drawing/2014/main" val="3522686247"/>
                    </a:ext>
                  </a:extLst>
                </a:gridCol>
                <a:gridCol w="574920">
                  <a:extLst>
                    <a:ext uri="{9D8B030D-6E8A-4147-A177-3AD203B41FA5}">
                      <a16:colId xmlns:a16="http://schemas.microsoft.com/office/drawing/2014/main" val="3514977671"/>
                    </a:ext>
                  </a:extLst>
                </a:gridCol>
                <a:gridCol w="574920">
                  <a:extLst>
                    <a:ext uri="{9D8B030D-6E8A-4147-A177-3AD203B41FA5}">
                      <a16:colId xmlns:a16="http://schemas.microsoft.com/office/drawing/2014/main" val="2920040254"/>
                    </a:ext>
                  </a:extLst>
                </a:gridCol>
                <a:gridCol w="574920">
                  <a:extLst>
                    <a:ext uri="{9D8B030D-6E8A-4147-A177-3AD203B41FA5}">
                      <a16:colId xmlns:a16="http://schemas.microsoft.com/office/drawing/2014/main" val="4143796941"/>
                    </a:ext>
                  </a:extLst>
                </a:gridCol>
                <a:gridCol w="574920">
                  <a:extLst>
                    <a:ext uri="{9D8B030D-6E8A-4147-A177-3AD203B41FA5}">
                      <a16:colId xmlns:a16="http://schemas.microsoft.com/office/drawing/2014/main" val="2653775653"/>
                    </a:ext>
                  </a:extLst>
                </a:gridCol>
                <a:gridCol w="574920">
                  <a:extLst>
                    <a:ext uri="{9D8B030D-6E8A-4147-A177-3AD203B41FA5}">
                      <a16:colId xmlns:a16="http://schemas.microsoft.com/office/drawing/2014/main" val="1720760838"/>
                    </a:ext>
                  </a:extLst>
                </a:gridCol>
                <a:gridCol w="574920">
                  <a:extLst>
                    <a:ext uri="{9D8B030D-6E8A-4147-A177-3AD203B41FA5}">
                      <a16:colId xmlns:a16="http://schemas.microsoft.com/office/drawing/2014/main" val="1382649594"/>
                    </a:ext>
                  </a:extLst>
                </a:gridCol>
                <a:gridCol w="574920">
                  <a:extLst>
                    <a:ext uri="{9D8B030D-6E8A-4147-A177-3AD203B41FA5}">
                      <a16:colId xmlns:a16="http://schemas.microsoft.com/office/drawing/2014/main" val="2421049235"/>
                    </a:ext>
                  </a:extLst>
                </a:gridCol>
                <a:gridCol w="574920">
                  <a:extLst>
                    <a:ext uri="{9D8B030D-6E8A-4147-A177-3AD203B41FA5}">
                      <a16:colId xmlns:a16="http://schemas.microsoft.com/office/drawing/2014/main" val="274366078"/>
                    </a:ext>
                  </a:extLst>
                </a:gridCol>
                <a:gridCol w="574920">
                  <a:extLst>
                    <a:ext uri="{9D8B030D-6E8A-4147-A177-3AD203B41FA5}">
                      <a16:colId xmlns:a16="http://schemas.microsoft.com/office/drawing/2014/main" val="2575060226"/>
                    </a:ext>
                  </a:extLst>
                </a:gridCol>
                <a:gridCol w="574920">
                  <a:extLst>
                    <a:ext uri="{9D8B030D-6E8A-4147-A177-3AD203B41FA5}">
                      <a16:colId xmlns:a16="http://schemas.microsoft.com/office/drawing/2014/main" val="415761435"/>
                    </a:ext>
                  </a:extLst>
                </a:gridCol>
                <a:gridCol w="574920">
                  <a:extLst>
                    <a:ext uri="{9D8B030D-6E8A-4147-A177-3AD203B41FA5}">
                      <a16:colId xmlns:a16="http://schemas.microsoft.com/office/drawing/2014/main" val="3158091557"/>
                    </a:ext>
                  </a:extLst>
                </a:gridCol>
                <a:gridCol w="574920">
                  <a:extLst>
                    <a:ext uri="{9D8B030D-6E8A-4147-A177-3AD203B41FA5}">
                      <a16:colId xmlns:a16="http://schemas.microsoft.com/office/drawing/2014/main" val="3331324150"/>
                    </a:ext>
                  </a:extLst>
                </a:gridCol>
                <a:gridCol w="574920">
                  <a:extLst>
                    <a:ext uri="{9D8B030D-6E8A-4147-A177-3AD203B41FA5}">
                      <a16:colId xmlns:a16="http://schemas.microsoft.com/office/drawing/2014/main" val="555122460"/>
                    </a:ext>
                  </a:extLst>
                </a:gridCol>
                <a:gridCol w="574920">
                  <a:extLst>
                    <a:ext uri="{9D8B030D-6E8A-4147-A177-3AD203B41FA5}">
                      <a16:colId xmlns:a16="http://schemas.microsoft.com/office/drawing/2014/main" val="980876584"/>
                    </a:ext>
                  </a:extLst>
                </a:gridCol>
              </a:tblGrid>
              <a:tr h="2080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Tasks</a:t>
                      </a:r>
                    </a:p>
                  </a:txBody>
                  <a:tcPr marL="6835" marR="6835" marT="68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Key Activities</a:t>
                      </a:r>
                    </a:p>
                  </a:txBody>
                  <a:tcPr marL="6835" marR="6835" marT="68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SFY 2025</a:t>
                      </a:r>
                      <a:endParaRPr lang="en-US" sz="1400" i="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35" marR="6835" marT="683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35" marR="6835" marT="683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35" marR="6835" marT="683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35" marR="6835" marT="683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35" marR="6835" marT="6835" marB="0" anchor="ctr"/>
                </a:tc>
                <a:tc gridSpan="8">
                  <a:txBody>
                    <a:bodyPr/>
                    <a:lstStyle/>
                    <a:p>
                      <a:pPr marL="0" marR="0" lvl="0" indent="0" algn="ctr" defTabSz="6858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SFY 2026</a:t>
                      </a:r>
                    </a:p>
                  </a:txBody>
                  <a:tcPr marL="6835" marR="6835" marT="683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35" marR="6835" marT="683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35" marR="6835" marT="683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35" marR="6835" marT="683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35" marR="6835" marT="683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35" marR="6835" marT="6835" marB="0" anchor="ctr"/>
                </a:tc>
                <a:extLst>
                  <a:ext uri="{0D108BD9-81ED-4DB2-BD59-A6C34878D82A}">
                    <a16:rowId xmlns:a16="http://schemas.microsoft.com/office/drawing/2014/main" val="517925466"/>
                  </a:ext>
                </a:extLst>
              </a:tr>
              <a:tr h="91368">
                <a:tc v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35" marR="6835" marT="683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Dec-24</a:t>
                      </a:r>
                    </a:p>
                  </a:txBody>
                  <a:tcPr marL="6835" marR="6835" marT="683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Jan-25</a:t>
                      </a:r>
                    </a:p>
                  </a:txBody>
                  <a:tcPr marL="6835" marR="6835" marT="683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Feb-25</a:t>
                      </a:r>
                    </a:p>
                  </a:txBody>
                  <a:tcPr marL="6835" marR="6835" marT="683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Mar-25</a:t>
                      </a:r>
                    </a:p>
                  </a:txBody>
                  <a:tcPr marL="6835" marR="6835" marT="683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Apr-25</a:t>
                      </a:r>
                    </a:p>
                  </a:txBody>
                  <a:tcPr marL="6835" marR="6835" marT="683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May-25</a:t>
                      </a:r>
                    </a:p>
                  </a:txBody>
                  <a:tcPr marL="6835" marR="6835" marT="683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Jun-25</a:t>
                      </a:r>
                    </a:p>
                  </a:txBody>
                  <a:tcPr marL="6835" marR="6835" marT="683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Jul-25</a:t>
                      </a:r>
                    </a:p>
                  </a:txBody>
                  <a:tcPr marL="6835" marR="6835" marT="683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Aug-25</a:t>
                      </a:r>
                    </a:p>
                  </a:txBody>
                  <a:tcPr marL="6835" marR="6835" marT="683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Sep-25</a:t>
                      </a:r>
                    </a:p>
                  </a:txBody>
                  <a:tcPr marL="6835" marR="6835" marT="683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Oct-25</a:t>
                      </a:r>
                    </a:p>
                  </a:txBody>
                  <a:tcPr marL="6835" marR="6835" marT="683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Nov-25</a:t>
                      </a:r>
                    </a:p>
                  </a:txBody>
                  <a:tcPr marL="6835" marR="6835" marT="683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Dec-25</a:t>
                      </a:r>
                    </a:p>
                  </a:txBody>
                  <a:tcPr marL="6835" marR="6835" marT="683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Jan-26</a:t>
                      </a:r>
                    </a:p>
                  </a:txBody>
                  <a:tcPr marL="6835" marR="6835" marT="683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Feb-26</a:t>
                      </a:r>
                    </a:p>
                  </a:txBody>
                  <a:tcPr marL="6835" marR="6835" marT="683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877474"/>
                  </a:ext>
                </a:extLst>
              </a:tr>
              <a:tr h="265915">
                <a:tc>
                  <a:txBody>
                    <a:bodyPr/>
                    <a:lstStyle/>
                    <a:p>
                      <a:pPr marL="91440" indent="0" algn="l" fontAlgn="ctr">
                        <a:tabLst/>
                      </a:pPr>
                      <a:r>
                        <a:rPr lang="en-US" sz="1050" b="1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Project </a:t>
                      </a:r>
                      <a:r>
                        <a:rPr lang="en-US" sz="1050" b="1" i="0" u="none" strike="noStrike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Mgmt</a:t>
                      </a:r>
                      <a:endParaRPr lang="en-US" sz="1050" b="1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6858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Ongoing project support</a:t>
                      </a:r>
                    </a:p>
                  </a:txBody>
                  <a:tcPr marL="6835" marR="6835" marT="6835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400" i="1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Program design support</a:t>
                      </a:r>
                    </a:p>
                  </a:txBody>
                  <a:tcPr marL="6835" marR="6835" marT="68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000" b="0" i="1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Operational &amp; implementation support</a:t>
                      </a:r>
                    </a:p>
                  </a:txBody>
                  <a:tcPr marL="6835" marR="6835" marT="68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35" marR="6835" marT="68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35" marR="6835" marT="68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0" i="1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Go-Live support</a:t>
                      </a:r>
                    </a:p>
                  </a:txBody>
                  <a:tcPr marL="6835" marR="6835" marT="68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b="0" i="1" u="none" strike="noStrike" kern="120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835" marR="6835" marT="68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579432"/>
                  </a:ext>
                </a:extLst>
              </a:tr>
              <a:tr h="36514">
                <a:tc gridSpan="17">
                  <a:txBody>
                    <a:bodyPr/>
                    <a:lstStyle/>
                    <a:p>
                      <a:pPr marL="91440" algn="l" fontAlgn="ctr"/>
                      <a:endParaRPr lang="en-US" sz="100" b="1" i="0" u="none" strike="noStrike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/>
                </a:tc>
                <a:extLst>
                  <a:ext uri="{0D108BD9-81ED-4DB2-BD59-A6C34878D82A}">
                    <a16:rowId xmlns:a16="http://schemas.microsoft.com/office/drawing/2014/main" val="2822366673"/>
                  </a:ext>
                </a:extLst>
              </a:tr>
              <a:tr h="265915">
                <a:tc>
                  <a:txBody>
                    <a:bodyPr/>
                    <a:lstStyle/>
                    <a:p>
                      <a:pPr marL="91440" indent="0" algn="l" fontAlgn="ctr">
                        <a:tabLst/>
                      </a:pPr>
                      <a:r>
                        <a:rPr lang="en-US" sz="1050" b="1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Finance</a:t>
                      </a:r>
                    </a:p>
                  </a:txBody>
                  <a:tcPr marL="6835" marR="6835" marT="683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6858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Rate development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i="1">
                          <a:latin typeface="Aptos" panose="020B0004020202020204" pitchFamily="34" charset="0"/>
                        </a:rPr>
                        <a:t>Data request</a:t>
                      </a:r>
                    </a:p>
                  </a:txBody>
                  <a:tcPr marL="6835" marR="6835" marT="683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6858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Develop capitation rates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Finalize rates</a:t>
                      </a:r>
                      <a:endParaRPr lang="en-US" sz="1000" i="1" u="none" strike="noStrike"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819199"/>
                  </a:ext>
                </a:extLst>
              </a:tr>
              <a:tr h="0">
                <a:tc gridSpan="17">
                  <a:txBody>
                    <a:bodyPr/>
                    <a:lstStyle/>
                    <a:p>
                      <a:pPr marL="91440"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64984"/>
                  </a:ext>
                </a:extLst>
              </a:tr>
              <a:tr h="265915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050" b="1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Systems</a:t>
                      </a:r>
                    </a:p>
                  </a:txBody>
                  <a:tcPr marL="6835" marR="6835" marT="68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Expedited Implementation</a:t>
                      </a:r>
                    </a:p>
                  </a:txBody>
                  <a:tcPr marL="6835" marR="6835" marT="6835" marB="0" anchor="ctr">
                    <a:solidFill>
                      <a:schemeClr val="accent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Initiation, Hour Request, Document Requirements</a:t>
                      </a:r>
                    </a:p>
                  </a:txBody>
                  <a:tcPr marL="6835" marR="6835" marT="6835" marB="0" anchor="ctr">
                    <a:solidFill>
                      <a:schemeClr val="accent4">
                        <a:lumMod val="75000"/>
                        <a:alpha val="37647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/>
                </a:tc>
                <a:tc hMerge="1">
                  <a:txBody>
                    <a:bodyPr/>
                    <a:lstStyle/>
                    <a:p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Generate/Walkthrough BDD</a:t>
                      </a:r>
                    </a:p>
                  </a:txBody>
                  <a:tcPr marL="6835" marR="6835" marT="6835" marB="0" anchor="ctr">
                    <a:solidFill>
                      <a:schemeClr val="accent4">
                        <a:lumMod val="75000"/>
                        <a:alpha val="37647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/>
                </a:tc>
                <a:tc hMerge="1">
                  <a:txBody>
                    <a:bodyPr/>
                    <a:lstStyle/>
                    <a:p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rgbClr val="E8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6858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Development &amp; Testing</a:t>
                      </a:r>
                    </a:p>
                  </a:txBody>
                  <a:tcPr marL="6835" marR="6835" marT="6835" marB="0" anchor="ctr">
                    <a:solidFill>
                      <a:schemeClr val="accent4">
                        <a:lumMod val="75000"/>
                        <a:alpha val="37647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6858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Implementation &amp; Validation</a:t>
                      </a:r>
                    </a:p>
                  </a:txBody>
                  <a:tcPr marL="6835" marR="6835" marT="6835" marB="0" anchor="ctr">
                    <a:solidFill>
                      <a:schemeClr val="accent4">
                        <a:lumMod val="75000"/>
                        <a:alpha val="37647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/>
                </a:tc>
                <a:tc hMerge="1">
                  <a:txBody>
                    <a:bodyPr/>
                    <a:lstStyle/>
                    <a:p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/>
                </a:tc>
                <a:extLst>
                  <a:ext uri="{0D108BD9-81ED-4DB2-BD59-A6C34878D82A}">
                    <a16:rowId xmlns:a16="http://schemas.microsoft.com/office/drawing/2014/main" val="179638475"/>
                  </a:ext>
                </a:extLst>
              </a:tr>
              <a:tr h="0">
                <a:tc gridSpan="17">
                  <a:txBody>
                    <a:bodyPr/>
                    <a:lstStyle/>
                    <a:p>
                      <a:pPr marL="91440"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534913"/>
                  </a:ext>
                </a:extLst>
              </a:tr>
              <a:tr h="265915">
                <a:tc rowSpan="6">
                  <a:txBody>
                    <a:bodyPr/>
                    <a:lstStyle/>
                    <a:p>
                      <a:pPr marL="91440" indent="0" algn="l" fontAlgn="ctr">
                        <a:tabLst/>
                      </a:pPr>
                      <a:r>
                        <a:rPr lang="en-US" sz="1050" b="1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Program &amp; Contracting</a:t>
                      </a:r>
                    </a:p>
                  </a:txBody>
                  <a:tcPr marL="6835" marR="6835" marT="683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6858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Draft contract</a:t>
                      </a:r>
                    </a:p>
                  </a:txBody>
                  <a:tcPr marL="6835" marR="6835" marT="683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Draft Contract</a:t>
                      </a:r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6858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Finalize Contract</a:t>
                      </a:r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6332898"/>
                  </a:ext>
                </a:extLst>
              </a:tr>
              <a:tr h="2659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35" marR="6835" marT="683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6858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Program planning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Planning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835" marR="6835" marT="683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616082"/>
                  </a:ext>
                </a:extLst>
              </a:tr>
              <a:tr h="265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marR="0" lvl="0" indent="0" algn="l" defTabSz="6858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Contract negotiations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Reviews</a:t>
                      </a:r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12446"/>
                  </a:ext>
                </a:extLst>
              </a:tr>
              <a:tr h="265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marR="0" lvl="0" indent="0" algn="l" defTabSz="6858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Submit for review</a:t>
                      </a:r>
                    </a:p>
                  </a:txBody>
                  <a:tcPr marL="6835" marR="6835" marT="683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Sign</a:t>
                      </a:r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Submit </a:t>
                      </a:r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223804"/>
                  </a:ext>
                </a:extLst>
              </a:tr>
              <a:tr h="265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marR="0" lvl="0" indent="0" algn="l" defTabSz="6858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Reporting period</a:t>
                      </a:r>
                    </a:p>
                  </a:txBody>
                  <a:tcPr marL="6835" marR="6835" marT="683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Program Year X Reporting</a:t>
                      </a:r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893625"/>
                  </a:ext>
                </a:extLst>
              </a:tr>
              <a:tr h="265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marR="0" lvl="0" indent="0" algn="l" defTabSz="6858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Member enrollment</a:t>
                      </a:r>
                    </a:p>
                  </a:txBody>
                  <a:tcPr marL="6835" marR="6835" marT="683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Open enrollment</a:t>
                      </a:r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556668"/>
                  </a:ext>
                </a:extLst>
              </a:tr>
              <a:tr h="0">
                <a:tc gridSpan="17">
                  <a:txBody>
                    <a:bodyPr/>
                    <a:lstStyle/>
                    <a:p>
                      <a:pPr marL="91440" algn="l" fontAlgn="ctr"/>
                      <a:endParaRPr lang="en-US" sz="1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i="1"/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643963"/>
                  </a:ext>
                </a:extLst>
              </a:tr>
              <a:tr h="281155">
                <a:tc rowSpan="4">
                  <a:txBody>
                    <a:bodyPr/>
                    <a:lstStyle/>
                    <a:p>
                      <a:pPr marL="91440"/>
                      <a:r>
                        <a:rPr lang="en-US" sz="1050" b="1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Operational Planning</a:t>
                      </a:r>
                    </a:p>
                  </a:txBody>
                  <a:tcPr marL="6835" marR="6835" marT="683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 defTabSz="6858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u="none" strike="noStrike" kern="12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Calibri" panose="020F0502020204030204" pitchFamily="34" charset="0"/>
                        </a:rPr>
                        <a:t>Systems and Business Processes </a:t>
                      </a:r>
                    </a:p>
                  </a:txBody>
                  <a:tcPr marL="6835" marR="6835" marT="683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 b="0" i="1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Calibri" panose="020F0502020204030204" pitchFamily="34" charset="0"/>
                        </a:rPr>
                        <a:t>Support system updates</a:t>
                      </a:r>
                    </a:p>
                  </a:txBody>
                  <a:tcPr marL="6835" marR="6835" marT="6835" marB="0" anchor="ctr">
                    <a:solidFill>
                      <a:srgbClr val="CAB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35" marR="6835" marT="6835" marB="0" anchor="ctr">
                    <a:solidFill>
                      <a:srgbClr val="CAB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35" marR="6835" marT="6835" marB="0" anchor="ctr">
                    <a:solidFill>
                      <a:srgbClr val="CAB9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6835" marR="6835" marT="6835" marB="0" anchor="ctr">
                    <a:solidFill>
                      <a:srgbClr val="CAB9E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000" b="0" i="1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Calibri" panose="020F0502020204030204" pitchFamily="34" charset="0"/>
                        </a:rPr>
                        <a:t>Update business processes</a:t>
                      </a:r>
                    </a:p>
                  </a:txBody>
                  <a:tcPr marL="6835" marR="6835" marT="6835" marB="0" anchor="ctr">
                    <a:solidFill>
                      <a:srgbClr val="CAB9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6835" marR="6835" marT="6835" marB="0" anchor="ctr">
                    <a:solidFill>
                      <a:srgbClr val="CAB9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6835" marR="6835" marT="6835" marB="0" anchor="ctr">
                    <a:solidFill>
                      <a:srgbClr val="CAB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35" marR="6835" marT="6835" marB="0" anchor="ctr">
                    <a:solidFill>
                      <a:srgbClr val="CAB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35" marR="6835" marT="6835" marB="0" anchor="ctr">
                    <a:solidFill>
                      <a:srgbClr val="CAB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35" marR="6835" marT="6835" marB="0" anchor="ctr">
                    <a:solidFill>
                      <a:srgbClr val="CAB9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sz="10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7372099"/>
                  </a:ext>
                </a:extLst>
              </a:tr>
              <a:tr h="281155">
                <a:tc vMerge="1"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rgbClr val="833CBA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000" i="0" u="none" strike="noStrike" kern="12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Calibri" panose="020F0502020204030204" pitchFamily="34" charset="0"/>
                        </a:rPr>
                        <a:t>Provider Education and Training </a:t>
                      </a:r>
                    </a:p>
                  </a:txBody>
                  <a:tcPr marL="6835" marR="6835" marT="683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6858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1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Calibri" panose="020F0502020204030204" pitchFamily="34" charset="0"/>
                        </a:rPr>
                        <a:t>Update provider manuals &amp; educational resources </a:t>
                      </a:r>
                    </a:p>
                  </a:txBody>
                  <a:tcPr marL="6835" marR="6835" marT="6835" marB="0" anchor="ctr">
                    <a:solidFill>
                      <a:srgbClr val="CAB9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85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rgbClr val="CAB9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rgbClr val="CAB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35" marR="6835" marT="6835" marB="0" anchor="ctr">
                    <a:solidFill>
                      <a:srgbClr val="CAB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35" marR="6835" marT="6835" marB="0" anchor="ctr">
                    <a:solidFill>
                      <a:srgbClr val="CAB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35" marR="6835" marT="6835" marB="0" anchor="ctr">
                    <a:solidFill>
                      <a:srgbClr val="CAB9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780028"/>
                  </a:ext>
                </a:extLst>
              </a:tr>
              <a:tr h="2811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/>
                      <a:r>
                        <a:rPr lang="en-US" sz="1000" i="0" u="none" strike="noStrike" kern="12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Calibri" panose="020F0502020204030204" pitchFamily="34" charset="0"/>
                        </a:rPr>
                        <a:t>Member Choice and Enrollment </a:t>
                      </a:r>
                      <a:endParaRPr lang="en-US" sz="14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Communicate new plan</a:t>
                      </a:r>
                      <a:endParaRPr lang="en-US" sz="10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solidFill>
                      <a:srgbClr val="CAB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Notice of change</a:t>
                      </a:r>
                      <a:endParaRPr lang="en-US" sz="10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solidFill>
                      <a:srgbClr val="CAB9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1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1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1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9886160"/>
                  </a:ext>
                </a:extLst>
              </a:tr>
              <a:tr h="281155">
                <a:tc vMerge="1"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rgbClr val="833CBA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000" i="0" u="none" strike="noStrike" kern="12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Calibri" panose="020F0502020204030204" pitchFamily="34" charset="0"/>
                        </a:rPr>
                        <a:t>Launch</a:t>
                      </a:r>
                    </a:p>
                  </a:txBody>
                  <a:tcPr marL="6835" marR="6835" marT="683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i="0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0" i="1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Calibri" panose="020F0502020204030204" pitchFamily="34" charset="0"/>
                        </a:rPr>
                        <a:t>Go-Live support</a:t>
                      </a:r>
                    </a:p>
                  </a:txBody>
                  <a:tcPr marL="6835" marR="6835" marT="683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35" marR="6835" marT="6835" marB="0" anchor="ctr">
                    <a:solidFill>
                      <a:srgbClr val="CAB9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953073"/>
                  </a:ext>
                </a:extLst>
              </a:tr>
              <a:tr h="281155">
                <a:tc>
                  <a:txBody>
                    <a:bodyPr/>
                    <a:lstStyle/>
                    <a:p>
                      <a:pPr marL="91440"/>
                      <a:r>
                        <a:rPr lang="en-US" sz="1050" b="1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Plan Readiness</a:t>
                      </a:r>
                    </a:p>
                  </a:txBody>
                  <a:tcPr marL="6835" marR="6835" marT="683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Readiness review materials development and submission</a:t>
                      </a: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Develop readiness materials</a:t>
                      </a:r>
                    </a:p>
                  </a:txBody>
                  <a:tcPr marL="6835" marR="6835" marT="683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Start readiness review</a:t>
                      </a:r>
                    </a:p>
                  </a:txBody>
                  <a:tcPr marL="6835" marR="6835" marT="683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0" i="1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1" u="none" strike="noStrike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Calibri" panose="020F0502020204030204" pitchFamily="34" charset="0"/>
                        </a:rPr>
                        <a:t>Submit materials to CMS</a:t>
                      </a:r>
                    </a:p>
                  </a:txBody>
                  <a:tcPr marL="6835" marR="6835" marT="683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000" b="0" i="1" u="none" strike="noStrike" kern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58976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CA19FF7-06BE-6FF7-799C-73C03E77D420}"/>
              </a:ext>
            </a:extLst>
          </p:cNvPr>
          <p:cNvSpPr/>
          <p:nvPr userDrawn="1"/>
        </p:nvSpPr>
        <p:spPr>
          <a:xfrm>
            <a:off x="0" y="0"/>
            <a:ext cx="12192000" cy="787165"/>
          </a:xfrm>
          <a:prstGeom prst="rect">
            <a:avLst/>
          </a:prstGeom>
          <a:solidFill>
            <a:schemeClr val="accent6">
              <a:lumMod val="60000"/>
              <a:lumOff val="40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accent4"/>
              </a:solidFill>
            </a:endParaRPr>
          </a:p>
        </p:txBody>
      </p:sp>
      <p:sp>
        <p:nvSpPr>
          <p:cNvPr id="4" name="Freeform: Shape 13">
            <a:extLst>
              <a:ext uri="{FF2B5EF4-FFF2-40B4-BE49-F238E27FC236}">
                <a16:creationId xmlns:a16="http://schemas.microsoft.com/office/drawing/2014/main" id="{73E3C18D-CAE0-B599-C96F-8C8DBF807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12251" y="418"/>
            <a:ext cx="1722995" cy="701039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A2118C4-4022-0C28-C9CD-02F4F85E47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54484" y="90143"/>
            <a:ext cx="1680762" cy="5918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41E4590-12E9-0A91-6F32-6C8743D28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229" y="6560061"/>
            <a:ext cx="11774581" cy="201988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0BB575F-32F3-FF2A-C92D-D19C6006F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5124" y="6356350"/>
            <a:ext cx="1295688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26E73A-F3EE-CA21-770B-2DB1B91A7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362" y="215412"/>
            <a:ext cx="11084438" cy="5717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To use this template: click “View” on your toolbar, click “Slide Master”, Copy table, click “Close Master”, Paste table on your desired slide.</a:t>
            </a:r>
          </a:p>
        </p:txBody>
      </p:sp>
    </p:spTree>
    <p:extLst>
      <p:ext uri="{BB962C8B-B14F-4D97-AF65-F5344CB8AC3E}">
        <p14:creationId xmlns:p14="http://schemas.microsoft.com/office/powerpoint/2010/main" val="181467321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Workpla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7F9BD82-01D1-B102-994A-1E8363BDA4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2" y="6252660"/>
            <a:ext cx="928960" cy="259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A19FF7-06BE-6FF7-799C-73C03E77D420}"/>
              </a:ext>
            </a:extLst>
          </p:cNvPr>
          <p:cNvSpPr/>
          <p:nvPr userDrawn="1"/>
        </p:nvSpPr>
        <p:spPr>
          <a:xfrm>
            <a:off x="0" y="0"/>
            <a:ext cx="12192000" cy="787165"/>
          </a:xfrm>
          <a:prstGeom prst="rect">
            <a:avLst/>
          </a:prstGeom>
          <a:solidFill>
            <a:schemeClr val="accent1">
              <a:lumMod val="60000"/>
              <a:lumOff val="40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7F1F1"/>
              </a:solidFill>
            </a:endParaRPr>
          </a:p>
        </p:txBody>
      </p:sp>
      <p:sp>
        <p:nvSpPr>
          <p:cNvPr id="4" name="Freeform: Shape 13">
            <a:extLst>
              <a:ext uri="{FF2B5EF4-FFF2-40B4-BE49-F238E27FC236}">
                <a16:creationId xmlns:a16="http://schemas.microsoft.com/office/drawing/2014/main" id="{73E3C18D-CAE0-B599-C96F-8C8DBF807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12251" y="418"/>
            <a:ext cx="1722995" cy="701039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A2118C4-4022-0C28-C9CD-02F4F85E47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54484" y="90143"/>
            <a:ext cx="1680762" cy="5918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8123B4D-8A01-E86F-7C52-89E7E4F8E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229" y="6560061"/>
            <a:ext cx="11774581" cy="201988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477649-CA8B-D6E3-7AA9-8E2A4B983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5124" y="6356350"/>
            <a:ext cx="1295688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1EFE24-2E5F-E8ED-0ACC-BD19D12E0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362" y="215412"/>
            <a:ext cx="11084438" cy="5717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rgbClr val="3C8C9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To use this template: click “View” on your toolbar, click “Slide Master”, Copy table, click “Close Master”, Paste table on your desired slide.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9468646-0A2C-36DD-CB61-44ECB884D2D4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387255107"/>
              </p:ext>
            </p:extLst>
          </p:nvPr>
        </p:nvGraphicFramePr>
        <p:xfrm>
          <a:off x="206229" y="1347625"/>
          <a:ext cx="11803983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110">
                  <a:extLst>
                    <a:ext uri="{9D8B030D-6E8A-4147-A177-3AD203B41FA5}">
                      <a16:colId xmlns:a16="http://schemas.microsoft.com/office/drawing/2014/main" val="1494463449"/>
                    </a:ext>
                  </a:extLst>
                </a:gridCol>
                <a:gridCol w="4989875">
                  <a:extLst>
                    <a:ext uri="{9D8B030D-6E8A-4147-A177-3AD203B41FA5}">
                      <a16:colId xmlns:a16="http://schemas.microsoft.com/office/drawing/2014/main" val="2014800183"/>
                    </a:ext>
                  </a:extLst>
                </a:gridCol>
                <a:gridCol w="3199499">
                  <a:extLst>
                    <a:ext uri="{9D8B030D-6E8A-4147-A177-3AD203B41FA5}">
                      <a16:colId xmlns:a16="http://schemas.microsoft.com/office/drawing/2014/main" val="3328423383"/>
                    </a:ext>
                  </a:extLst>
                </a:gridCol>
                <a:gridCol w="3199499">
                  <a:extLst>
                    <a:ext uri="{9D8B030D-6E8A-4147-A177-3AD203B41FA5}">
                      <a16:colId xmlns:a16="http://schemas.microsoft.com/office/drawing/2014/main" val="3521783888"/>
                    </a:ext>
                  </a:extLst>
                </a:gridCol>
              </a:tblGrid>
              <a:tr h="223180">
                <a:tc>
                  <a:txBody>
                    <a:bodyPr/>
                    <a:lstStyle/>
                    <a:p>
                      <a:r>
                        <a:rPr lang="en-US" sz="1400">
                          <a:latin typeface="Aptos" panose="020B0004020202020204" pitchFamily="34" charset="0"/>
                        </a:rPr>
                        <a:t>#</a:t>
                      </a:r>
                      <a:endParaRPr lang="en-US" sz="1400"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ptos" panose="020B0004020202020204" pitchFamily="34" charset="0"/>
                        </a:rPr>
                        <a:t>Tasks</a:t>
                      </a:r>
                      <a:endParaRPr lang="en-US" sz="1400"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ptos" panose="020B0004020202020204" pitchFamily="34" charset="0"/>
                        </a:rPr>
                        <a:t>Proposed Timeline</a:t>
                      </a:r>
                      <a:endParaRPr lang="en-US" sz="1400"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274577"/>
                  </a:ext>
                </a:extLst>
              </a:tr>
              <a:tr h="223180"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Phases 1: XYZ</a:t>
                      </a:r>
                      <a:endParaRPr lang="en-US" sz="1400" b="1">
                        <a:solidFill>
                          <a:schemeClr val="bg1"/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>
                        <a:solidFill>
                          <a:schemeClr val="bg1"/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747524"/>
                  </a:ext>
                </a:extLst>
              </a:tr>
              <a:tr h="22318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ptos" panose="020B0004020202020204" pitchFamily="34" charset="0"/>
                        </a:rPr>
                        <a:t>Activity/Task</a:t>
                      </a:r>
                      <a:endParaRPr lang="en-US" sz="1400">
                        <a:solidFill>
                          <a:schemeClr val="bg2">
                            <a:lumMod val="75000"/>
                          </a:schemeClr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ptos" panose="020B0004020202020204" pitchFamily="34" charset="0"/>
                        </a:rPr>
                        <a:t>Date</a:t>
                      </a:r>
                      <a:endParaRPr lang="en-US" sz="1400">
                        <a:solidFill>
                          <a:schemeClr val="bg2">
                            <a:lumMod val="75000"/>
                          </a:schemeClr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Complete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16880"/>
                  </a:ext>
                </a:extLst>
              </a:tr>
              <a:tr h="22318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ptos" panose="020B0004020202020204" pitchFamily="34" charset="0"/>
                        </a:rPr>
                        <a:t>2</a:t>
                      </a:r>
                      <a:endParaRPr lang="en-US" sz="1400" i="0">
                        <a:solidFill>
                          <a:schemeClr val="bg2">
                            <a:lumMod val="75000"/>
                          </a:schemeClr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ptos" panose="020B0004020202020204" pitchFamily="34" charset="0"/>
                        </a:rPr>
                        <a:t>Activity/Task</a:t>
                      </a:r>
                      <a:endParaRPr lang="en-US" sz="1400">
                        <a:solidFill>
                          <a:schemeClr val="bg2">
                            <a:lumMod val="75000"/>
                          </a:schemeClr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ptos" panose="020B0004020202020204" pitchFamily="34" charset="0"/>
                        </a:rPr>
                        <a:t>Date</a:t>
                      </a:r>
                      <a:endParaRPr lang="en-US" sz="1400">
                        <a:solidFill>
                          <a:schemeClr val="bg2">
                            <a:lumMod val="75000"/>
                          </a:schemeClr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Complete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529759"/>
                  </a:ext>
                </a:extLst>
              </a:tr>
              <a:tr h="22318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Activity/Task</a:t>
                      </a:r>
                      <a:endParaRPr lang="en-US" sz="1400" b="1" i="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Date</a:t>
                      </a:r>
                      <a:endParaRPr lang="en-US" sz="1400" b="1" i="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In Progress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328076"/>
                  </a:ext>
                </a:extLst>
              </a:tr>
              <a:tr h="22318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Phase 2: XYZ</a:t>
                      </a:r>
                      <a:endParaRPr lang="en-US" sz="1400" b="1" i="0" u="sng">
                        <a:solidFill>
                          <a:schemeClr val="bg1"/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sng">
                        <a:solidFill>
                          <a:schemeClr val="bg1"/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800422"/>
                  </a:ext>
                </a:extLst>
              </a:tr>
              <a:tr h="223180">
                <a:tc>
                  <a:txBody>
                    <a:bodyPr/>
                    <a:lstStyle/>
                    <a:p>
                      <a:pPr algn="ctr"/>
                      <a:r>
                        <a:rPr lang="en-US" sz="1400" i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ptos" panose="020B0004020202020204" pitchFamily="34" charset="0"/>
                        </a:rPr>
                        <a:t>Activity/Task</a:t>
                      </a:r>
                      <a:endParaRPr lang="en-US" sz="1400">
                        <a:solidFill>
                          <a:schemeClr val="bg2">
                            <a:lumMod val="75000"/>
                          </a:schemeClr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ptos" panose="020B0004020202020204" pitchFamily="34" charset="0"/>
                        </a:rPr>
                        <a:t>Date</a:t>
                      </a:r>
                      <a:endParaRPr lang="en-US" sz="1400">
                        <a:solidFill>
                          <a:schemeClr val="bg2">
                            <a:lumMod val="75000"/>
                          </a:schemeClr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Complete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520293"/>
                  </a:ext>
                </a:extLst>
              </a:tr>
              <a:tr h="2231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ptos" panose="020B000402020202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ptos" panose="020B0004020202020204" pitchFamily="34" charset="0"/>
                        </a:rPr>
                        <a:t>Activity/Task</a:t>
                      </a:r>
                      <a:endParaRPr lang="en-US" sz="1400">
                        <a:solidFill>
                          <a:schemeClr val="bg2">
                            <a:lumMod val="75000"/>
                          </a:schemeClr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ptos" panose="020B0004020202020204" pitchFamily="34" charset="0"/>
                        </a:rPr>
                        <a:t>Date</a:t>
                      </a:r>
                      <a:endParaRPr lang="en-US" sz="1400">
                        <a:solidFill>
                          <a:schemeClr val="bg2">
                            <a:lumMod val="75000"/>
                          </a:schemeClr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Complete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655126"/>
                  </a:ext>
                </a:extLst>
              </a:tr>
              <a:tr h="22318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Activity/Task</a:t>
                      </a:r>
                      <a:endParaRPr lang="en-US" sz="1400" b="1" i="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Date</a:t>
                      </a:r>
                      <a:endParaRPr lang="en-US" sz="1400" b="1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In Progress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757138"/>
                  </a:ext>
                </a:extLst>
              </a:tr>
              <a:tr h="22318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Phase 3: XYZ</a:t>
                      </a:r>
                      <a:endParaRPr lang="en-US" sz="1400" b="1">
                        <a:solidFill>
                          <a:schemeClr val="bg1"/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>
                        <a:solidFill>
                          <a:schemeClr val="bg1"/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485210"/>
                  </a:ext>
                </a:extLst>
              </a:tr>
              <a:tr h="22318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Activity/Task</a:t>
                      </a:r>
                      <a:endParaRPr lang="en-US" sz="1400" b="1" i="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Date</a:t>
                      </a:r>
                      <a:endParaRPr lang="en-US" sz="1400" b="1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In Progress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750404"/>
                  </a:ext>
                </a:extLst>
              </a:tr>
              <a:tr h="22318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Activity/Task</a:t>
                      </a: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Date</a:t>
                      </a:r>
                      <a:endParaRPr lang="en-US" sz="140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Not Started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6264909"/>
                  </a:ext>
                </a:extLst>
              </a:tr>
              <a:tr h="22318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9</a:t>
                      </a:r>
                      <a:endParaRPr lang="en-US" sz="140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Activity/Task</a:t>
                      </a: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Date</a:t>
                      </a:r>
                      <a:endParaRPr lang="en-US" sz="140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Not Started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4944484"/>
                  </a:ext>
                </a:extLst>
              </a:tr>
              <a:tr h="22318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10</a:t>
                      </a:r>
                      <a:endParaRPr lang="en-US" sz="140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Activity/Task</a:t>
                      </a: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Date</a:t>
                      </a:r>
                      <a:endParaRPr lang="en-US" sz="140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Not Started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54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191439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ernate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CB835C-C8B8-4811-C278-91DA71A4A4C3}"/>
              </a:ext>
            </a:extLst>
          </p:cNvPr>
          <p:cNvSpPr/>
          <p:nvPr userDrawn="1"/>
        </p:nvSpPr>
        <p:spPr>
          <a:xfrm>
            <a:off x="-101609" y="0"/>
            <a:ext cx="12293609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96D446-532C-F5A4-F07E-B7A52208BA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5866" y="2906829"/>
            <a:ext cx="7363326" cy="2854999"/>
          </a:xfrm>
          <a:prstGeom prst="rect">
            <a:avLst/>
          </a:prstGeom>
        </p:spPr>
        <p:txBody>
          <a:bodyPr/>
          <a:lstStyle>
            <a:lvl1pPr algn="ctr">
              <a:defRPr sz="44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1E79D-EFE3-C794-BF96-887E5E10BC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15866" y="3869355"/>
            <a:ext cx="7363326" cy="189247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7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747A9EC-5D51-C95B-7CC3-2255A0ECD0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1609" y="0"/>
            <a:ext cx="3245467" cy="6857999"/>
          </a:xfrm>
          <a:prstGeom prst="rect">
            <a:avLst/>
          </a:prstGeom>
        </p:spPr>
      </p:pic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C2D2EA5-E08A-17D5-9461-67B2FCB4FE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5390" y="2812971"/>
            <a:ext cx="2426329" cy="67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31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AB53E-3B11-549F-EA94-79FD9C957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4A1A4A-15B7-ED7E-CC4B-B8DB2E3A2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2E467-8DDF-EBDB-550B-F4E8CCAD6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94BCC-DECD-CE8B-8716-CF2D7AEC0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FA07C-7E90-0504-5F4A-C8389F7E4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97AF5-1911-1A47-9321-572515A8F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292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7AF15-EC3B-40F9-BF79-F32B4149B385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A3415C-D4D1-40DF-AB43-2D88A58773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085975"/>
            <a:ext cx="5543550" cy="37052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A30C68-45E3-466C-92E1-DBE369D97B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40602" y="2085975"/>
            <a:ext cx="5546598" cy="37052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9984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 and Image on the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0202D-9A9A-4EB7-BDB1-8840A79654A3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E94711-1222-4A37-8026-D8C0D6ED4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087878"/>
            <a:ext cx="5483352" cy="370332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2085974"/>
            <a:ext cx="5791200" cy="370331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4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 and Image on th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5483352" cy="7017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SLIDE’S HEADING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4BA70-16CF-445F-A392-35E93F9614E9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5483352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Do your best to not exceed two lines.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E94711-1222-4A37-8026-D8C0D6ED4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087878"/>
            <a:ext cx="5483352" cy="370332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048" y="304800"/>
            <a:ext cx="5788152" cy="5486397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55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 and Image on the R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609909C-F8EB-4588-A2C4-BCA7B7D97A6C}"/>
              </a:ext>
            </a:extLst>
          </p:cNvPr>
          <p:cNvSpPr/>
          <p:nvPr userDrawn="1"/>
        </p:nvSpPr>
        <p:spPr>
          <a:xfrm>
            <a:off x="304800" y="304800"/>
            <a:ext cx="5791200" cy="54863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A1BED-C9F1-4658-9727-39A1A709A9DB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2574" y="724109"/>
            <a:ext cx="4736236" cy="123395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Use this box to bring in a key takeaway or summary into your slide. Do your best to keep things in three lines or less.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048" y="304800"/>
            <a:ext cx="5788152" cy="5486397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69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 and Image on the Lef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E15AD-E6AF-414F-9823-03CA4530EBF4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E94711-1222-4A37-8026-D8C0D6ED4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0" y="2087878"/>
            <a:ext cx="5486400" cy="370332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0" y="2085974"/>
            <a:ext cx="5791200" cy="370331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748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s and Image on the Lef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344127-2D10-462E-BD53-FC4DACEC688C}"/>
              </a:ext>
            </a:extLst>
          </p:cNvPr>
          <p:cNvCxnSpPr/>
          <p:nvPr userDrawn="1"/>
        </p:nvCxnSpPr>
        <p:spPr>
          <a:xfrm>
            <a:off x="6483166" y="957194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0A1710-2726-42C6-9D81-4D6BCAD745D9}"/>
              </a:ext>
            </a:extLst>
          </p:cNvPr>
          <p:cNvGrpSpPr/>
          <p:nvPr userDrawn="1"/>
        </p:nvGrpSpPr>
        <p:grpSpPr>
          <a:xfrm>
            <a:off x="304801" y="6126480"/>
            <a:ext cx="11582400" cy="426715"/>
            <a:chOff x="304801" y="6126480"/>
            <a:chExt cx="11582400" cy="42671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78BDDE-986F-4E53-9F4F-0E8AFFCA9FFC}"/>
                </a:ext>
              </a:extLst>
            </p:cNvPr>
            <p:cNvSpPr/>
            <p:nvPr userDrawn="1"/>
          </p:nvSpPr>
          <p:spPr>
            <a:xfrm>
              <a:off x="304801" y="6126480"/>
              <a:ext cx="11582400" cy="426715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FC099E-3311-47EC-B4B5-CAC92C1104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8536" y="6181797"/>
              <a:ext cx="744012" cy="316080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FA5F38-50D2-4299-B38B-16FB0FA52D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0857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92E05C0-3DDB-47CE-B607-9C4D6D20A0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23015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8" y="172857"/>
            <a:ext cx="5486401" cy="701731"/>
          </a:xfrm>
        </p:spPr>
        <p:txBody>
          <a:bodyPr/>
          <a:lstStyle/>
          <a:p>
            <a:r>
              <a:rPr lang="en-US"/>
              <a:t>SLIDE’S HEADING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72267-821D-4544-A903-CE86A8A526AB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0798" y="1031273"/>
            <a:ext cx="5486401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Do your best to not exceed two lines.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E94711-1222-4A37-8026-D8C0D6ED4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0" y="2087878"/>
            <a:ext cx="5486400" cy="370332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0" y="304805"/>
            <a:ext cx="5788152" cy="5490492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05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s and Image on the Lef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344127-2D10-462E-BD53-FC4DACEC688C}"/>
              </a:ext>
            </a:extLst>
          </p:cNvPr>
          <p:cNvCxnSpPr/>
          <p:nvPr userDrawn="1"/>
        </p:nvCxnSpPr>
        <p:spPr>
          <a:xfrm>
            <a:off x="6483166" y="957194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0A1710-2726-42C6-9D81-4D6BCAD745D9}"/>
              </a:ext>
            </a:extLst>
          </p:cNvPr>
          <p:cNvGrpSpPr/>
          <p:nvPr userDrawn="1"/>
        </p:nvGrpSpPr>
        <p:grpSpPr>
          <a:xfrm>
            <a:off x="304801" y="6126480"/>
            <a:ext cx="11582400" cy="426715"/>
            <a:chOff x="304801" y="6126480"/>
            <a:chExt cx="11582400" cy="42671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78BDDE-986F-4E53-9F4F-0E8AFFCA9FFC}"/>
                </a:ext>
              </a:extLst>
            </p:cNvPr>
            <p:cNvSpPr/>
            <p:nvPr userDrawn="1"/>
          </p:nvSpPr>
          <p:spPr>
            <a:xfrm>
              <a:off x="304801" y="6126480"/>
              <a:ext cx="11582400" cy="426715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FC099E-3311-47EC-B4B5-CAC92C1104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8536" y="6181797"/>
              <a:ext cx="744012" cy="316080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FA5F38-50D2-4299-B38B-16FB0FA52D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0857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92E05C0-3DDB-47CE-B607-9C4D6D20A0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23015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0798" y="172857"/>
            <a:ext cx="5486401" cy="701731"/>
          </a:xfrm>
        </p:spPr>
        <p:txBody>
          <a:bodyPr/>
          <a:lstStyle/>
          <a:p>
            <a:r>
              <a:rPr lang="en-US"/>
              <a:t>SLIDE’S HEADING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DB6B1-2391-4FBE-90E2-7D8B8AE6E72E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00798" y="1031273"/>
            <a:ext cx="5486401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Do your best to not exceed two lines.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0" y="304805"/>
            <a:ext cx="5788152" cy="5490492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24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D344127-2D10-462E-BD53-FC4DACEC688C}"/>
              </a:ext>
            </a:extLst>
          </p:cNvPr>
          <p:cNvCxnSpPr/>
          <p:nvPr userDrawn="1"/>
        </p:nvCxnSpPr>
        <p:spPr>
          <a:xfrm>
            <a:off x="387168" y="957194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10A1710-2726-42C6-9D81-4D6BCAD745D9}"/>
              </a:ext>
            </a:extLst>
          </p:cNvPr>
          <p:cNvGrpSpPr/>
          <p:nvPr userDrawn="1"/>
        </p:nvGrpSpPr>
        <p:grpSpPr>
          <a:xfrm>
            <a:off x="304801" y="6126480"/>
            <a:ext cx="11582400" cy="426715"/>
            <a:chOff x="304801" y="6126480"/>
            <a:chExt cx="11582400" cy="42671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78BDDE-986F-4E53-9F4F-0E8AFFCA9FFC}"/>
                </a:ext>
              </a:extLst>
            </p:cNvPr>
            <p:cNvSpPr/>
            <p:nvPr userDrawn="1"/>
          </p:nvSpPr>
          <p:spPr>
            <a:xfrm>
              <a:off x="304801" y="6126480"/>
              <a:ext cx="11582400" cy="426715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FC099E-3311-47EC-B4B5-CAC92C1104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8536" y="6181797"/>
              <a:ext cx="744012" cy="316080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BFA5F38-50D2-4299-B38B-16FB0FA52D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0857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92E05C0-3DDB-47CE-B607-9C4D6D20A0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23015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5486401" cy="701731"/>
          </a:xfrm>
        </p:spPr>
        <p:txBody>
          <a:bodyPr/>
          <a:lstStyle/>
          <a:p>
            <a:r>
              <a:rPr lang="en-US"/>
              <a:t>SLIDE’S HEADING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F509C-1BEF-4351-8137-A2344504D769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5486401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Do your best to not exceed two lines.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9048" y="304805"/>
            <a:ext cx="5788152" cy="5490492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91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25E961FD-291E-4942-B84C-5A716FDD43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00" y="304799"/>
            <a:ext cx="11572875" cy="3538728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id="{B7877920-6C8D-4802-81F7-DCDE19AEA2A6}"/>
              </a:ext>
            </a:extLst>
          </p:cNvPr>
          <p:cNvSpPr/>
          <p:nvPr userDrawn="1"/>
        </p:nvSpPr>
        <p:spPr>
          <a:xfrm>
            <a:off x="2992323" y="4159116"/>
            <a:ext cx="8899100" cy="2386744"/>
          </a:xfrm>
          <a:prstGeom prst="rect">
            <a:avLst/>
          </a:prstGeom>
          <a:solidFill>
            <a:srgbClr val="1A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1">
            <a:extLst>
              <a:ext uri="{FF2B5EF4-FFF2-40B4-BE49-F238E27FC236}">
                <a16:creationId xmlns:a16="http://schemas.microsoft.com/office/drawing/2014/main" id="{AC6E8A01-1018-4AFE-A229-B735D9B018CB}"/>
              </a:ext>
            </a:extLst>
          </p:cNvPr>
          <p:cNvSpPr/>
          <p:nvPr userDrawn="1"/>
        </p:nvSpPr>
        <p:spPr>
          <a:xfrm>
            <a:off x="304800" y="4159116"/>
            <a:ext cx="2351843" cy="2386744"/>
          </a:xfrm>
          <a:prstGeom prst="rect">
            <a:avLst/>
          </a:prstGeom>
          <a:solidFill>
            <a:srgbClr val="8FB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3665694F-8DF2-4937-B609-8F95E25898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1602" y="5097963"/>
            <a:ext cx="1198238" cy="5090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C450DC8-B6F7-403F-8C0C-54545608D944}"/>
              </a:ext>
            </a:extLst>
          </p:cNvPr>
          <p:cNvCxnSpPr/>
          <p:nvPr userDrawn="1"/>
        </p:nvCxnSpPr>
        <p:spPr>
          <a:xfrm>
            <a:off x="3417994" y="5249772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5534C59-34ED-4253-B5D0-0B6A3FABBF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10340" y="4399360"/>
            <a:ext cx="8266176" cy="701731"/>
          </a:xfrm>
        </p:spPr>
        <p:txBody>
          <a:bodyPr anchor="t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YOUR DECK’S TITLE 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55C329-DC2F-488E-861C-64EAB89C83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10340" y="5332289"/>
            <a:ext cx="8266176" cy="1069848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Your Deck’s sub-title goes here. Just make sure it doesn’t exceed two lines!</a:t>
            </a:r>
          </a:p>
        </p:txBody>
      </p:sp>
    </p:spTree>
    <p:extLst>
      <p:ext uri="{BB962C8B-B14F-4D97-AF65-F5344CB8AC3E}">
        <p14:creationId xmlns:p14="http://schemas.microsoft.com/office/powerpoint/2010/main" val="9525534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laceholder – Ful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996E4A-DE6D-42BD-BB7B-03B57C742AC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04800" y="2085975"/>
            <a:ext cx="11582400" cy="3703318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on the icons below to bring in a table, chart, smart art graphic, picture, web element, or video!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072CA-1728-4F20-918D-872CB0195678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</p:spTree>
    <p:extLst>
      <p:ext uri="{BB962C8B-B14F-4D97-AF65-F5344CB8AC3E}">
        <p14:creationId xmlns:p14="http://schemas.microsoft.com/office/powerpoint/2010/main" val="1264765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laceholder – Right Commentar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996E4A-DE6D-42BD-BB7B-03B57C742AC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04801" y="2085975"/>
            <a:ext cx="6335696" cy="3703318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on the icons below to bring in a table, chart, smart art graphic, picture, web element, or video!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B351C-BB59-4B79-8940-B5A0703714B9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2DA860-E44E-4BDF-8956-F8CFA5C417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49483" y="2261138"/>
            <a:ext cx="4533532" cy="33529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158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laceholder – Left Commentar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996E4A-DE6D-42BD-BB7B-03B57C742AC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551504" y="2085975"/>
            <a:ext cx="6335696" cy="3703318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on the icons below to bring in a table, chart, smart art graphic, picture, web element, or video!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AAF51-7185-4FEB-84EA-C8CD46764C58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2DA860-E44E-4BDF-8956-F8CFA5C417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6320" y="2261138"/>
            <a:ext cx="4533532" cy="33529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1856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opics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996E4A-DE6D-42BD-BB7B-03B57C742AC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608162" y="2085975"/>
            <a:ext cx="4279037" cy="3703318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on the icons below to bring in a table, chart, smart art graphic, picture, web element, or video!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0E52-B96A-4582-9082-133F562F2C83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</p:spTree>
    <p:extLst>
      <p:ext uri="{BB962C8B-B14F-4D97-AF65-F5344CB8AC3E}">
        <p14:creationId xmlns:p14="http://schemas.microsoft.com/office/powerpoint/2010/main" val="1704267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Top Cen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11923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299556"/>
            <a:ext cx="11582400" cy="70173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2276-06CD-4D17-AB41-43ED09AA2D49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7101" y="2157972"/>
            <a:ext cx="9574750" cy="850392"/>
          </a:xfrm>
        </p:spPr>
        <p:txBody>
          <a:bodyPr>
            <a:noAutofit/>
          </a:bodyPr>
          <a:lstStyle>
            <a:lvl1pPr marL="0" indent="0" algn="ctr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E94711-1222-4A37-8026-D8C0D6ED4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1752" y="4456590"/>
            <a:ext cx="11585448" cy="133460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171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Top C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6B9E84-EAB5-4256-B0FC-EBDD2DE11CAA}"/>
              </a:ext>
            </a:extLst>
          </p:cNvPr>
          <p:cNvSpPr/>
          <p:nvPr userDrawn="1"/>
        </p:nvSpPr>
        <p:spPr>
          <a:xfrm>
            <a:off x="0" y="0"/>
            <a:ext cx="12192000" cy="2476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5325" y="762000"/>
            <a:ext cx="10801350" cy="335723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FD8D6-7331-4BD7-A0D5-11E241DE9927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E94711-1222-4A37-8026-D8C0D6ED4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325" y="4456590"/>
            <a:ext cx="10798302" cy="133460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36697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799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AEE6A-76BE-4D78-AE65-BB18E88C05EE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683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0" y="304799"/>
            <a:ext cx="5638800" cy="259079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0524-55BD-4ECD-B818-F83DF9256581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3E1A13-34E4-4FB7-BA52-BE2CBACDC9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8400" y="304799"/>
            <a:ext cx="5638800" cy="259079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E0F372CA-BA6E-4848-ACA8-D2B859CE96C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4800" y="3200400"/>
            <a:ext cx="5638800" cy="2590800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319E8062-8734-42E6-9356-0CE8EC4F549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48400" y="3200400"/>
            <a:ext cx="5638800" cy="2590800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230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FD4F58E7-6674-4D6D-B28B-4FB4B152A9D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801" y="3200400"/>
            <a:ext cx="3657600" cy="259079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E5E5F7BD-6E72-44E3-8CFF-CC5897C0F4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267201" y="3200400"/>
            <a:ext cx="3657600" cy="259079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9C170412-F504-4CF0-9253-A4F4151FF0F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229600" y="3200400"/>
            <a:ext cx="3657600" cy="259079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1" y="304799"/>
            <a:ext cx="3657600" cy="259079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FAF5E-B6C9-4685-BBC8-F481BEA518EF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3E1A13-34E4-4FB7-BA52-BE2CBACDC9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67201" y="304799"/>
            <a:ext cx="3657600" cy="259079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37B63177-0F26-4894-B6E8-CC20012E4DA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229600" y="304799"/>
            <a:ext cx="3657600" cy="2590799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44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0" y="304800"/>
            <a:ext cx="5638800" cy="3524434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08A63-386A-47C9-80E2-C1EFFA90FA08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3E1A13-34E4-4FB7-BA52-BE2CBACDC93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48400" y="304800"/>
            <a:ext cx="5638800" cy="3524434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21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ran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28">
            <a:extLst>
              <a:ext uri="{FF2B5EF4-FFF2-40B4-BE49-F238E27FC236}">
                <a16:creationId xmlns:a16="http://schemas.microsoft.com/office/drawing/2014/main" id="{00F98947-48BE-4678-805E-54C7D3A5418A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rgbClr val="1A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3737D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7458D1-E74D-4D21-9BE4-97F658C9ED21}"/>
              </a:ext>
            </a:extLst>
          </p:cNvPr>
          <p:cNvCxnSpPr/>
          <p:nvPr/>
        </p:nvCxnSpPr>
        <p:spPr>
          <a:xfrm>
            <a:off x="5797019" y="3429000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37699F4-DD53-46D4-8DD3-A8170FF960AE}"/>
              </a:ext>
            </a:extLst>
          </p:cNvPr>
          <p:cNvSpPr/>
          <p:nvPr/>
        </p:nvSpPr>
        <p:spPr>
          <a:xfrm>
            <a:off x="5639445" y="5895975"/>
            <a:ext cx="913111" cy="413727"/>
          </a:xfrm>
          <a:prstGeom prst="rect">
            <a:avLst/>
          </a:prstGeom>
          <a:solidFill>
            <a:srgbClr val="EC5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1123FAC-05A1-4CB3-B8EA-CF7C5BFA7D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3994" y="5944798"/>
            <a:ext cx="744012" cy="316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BD7FE-5910-4840-9838-A66DCA5ABA9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561397" y="1822430"/>
            <a:ext cx="5074920" cy="1311128"/>
          </a:xfrm>
        </p:spPr>
        <p:txBody>
          <a:bodyPr anchor="t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YOUR TRANSITION’S 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323D5-16CF-4643-8ED4-144A2183D006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3556635" y="3589021"/>
            <a:ext cx="5074920" cy="1581912"/>
          </a:xfrm>
        </p:spPr>
        <p:txBody>
          <a:bodyPr>
            <a:no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And your transition’s sub-title can go here. This one can go up to three lines!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02E6161-959F-4D97-A425-DEBED66A1D2A}"/>
              </a:ext>
            </a:extLst>
          </p:cNvPr>
          <p:cNvSpPr/>
          <p:nvPr userDrawn="1"/>
        </p:nvSpPr>
        <p:spPr>
          <a:xfrm>
            <a:off x="9851151" y="773578"/>
            <a:ext cx="2036049" cy="5310352"/>
          </a:xfrm>
          <a:custGeom>
            <a:avLst/>
            <a:gdLst>
              <a:gd name="connsiteX0" fmla="*/ 2032192 w 2036049"/>
              <a:gd name="connsiteY0" fmla="*/ 0 h 5310352"/>
              <a:gd name="connsiteX1" fmla="*/ 2036049 w 2036049"/>
              <a:gd name="connsiteY1" fmla="*/ 329 h 5310352"/>
              <a:gd name="connsiteX2" fmla="*/ 2036049 w 2036049"/>
              <a:gd name="connsiteY2" fmla="*/ 292973 h 5310352"/>
              <a:gd name="connsiteX3" fmla="*/ 2032192 w 2036049"/>
              <a:gd name="connsiteY3" fmla="*/ 292584 h 5310352"/>
              <a:gd name="connsiteX4" fmla="*/ 1821826 w 2036049"/>
              <a:gd name="connsiteY4" fmla="*/ 502948 h 5310352"/>
              <a:gd name="connsiteX5" fmla="*/ 2032192 w 2036049"/>
              <a:gd name="connsiteY5" fmla="*/ 713313 h 5310352"/>
              <a:gd name="connsiteX6" fmla="*/ 2036049 w 2036049"/>
              <a:gd name="connsiteY6" fmla="*/ 712924 h 5310352"/>
              <a:gd name="connsiteX7" fmla="*/ 2036049 w 2036049"/>
              <a:gd name="connsiteY7" fmla="*/ 5301227 h 5310352"/>
              <a:gd name="connsiteX8" fmla="*/ 2030823 w 2036049"/>
              <a:gd name="connsiteY8" fmla="*/ 5310352 h 5310352"/>
              <a:gd name="connsiteX9" fmla="*/ 373375 w 2036049"/>
              <a:gd name="connsiteY9" fmla="*/ 3909180 h 5310352"/>
              <a:gd name="connsiteX10" fmla="*/ 223441 w 2036049"/>
              <a:gd name="connsiteY10" fmla="*/ 4056375 h 5310352"/>
              <a:gd name="connsiteX11" fmla="*/ 40774 w 2036049"/>
              <a:gd name="connsiteY11" fmla="*/ 2889626 h 5310352"/>
              <a:gd name="connsiteX12" fmla="*/ 1019445 w 2036049"/>
              <a:gd name="connsiteY12" fmla="*/ 3606579 h 5310352"/>
              <a:gd name="connsiteX13" fmla="*/ 675157 w 2036049"/>
              <a:gd name="connsiteY13" fmla="*/ 3666546 h 5310352"/>
              <a:gd name="connsiteX14" fmla="*/ 1071257 w 2036049"/>
              <a:gd name="connsiteY14" fmla="*/ 4048191 h 5310352"/>
              <a:gd name="connsiteX15" fmla="*/ 1669566 w 2036049"/>
              <a:gd name="connsiteY15" fmla="*/ 3523594 h 5310352"/>
              <a:gd name="connsiteX16" fmla="*/ 1721159 w 2036049"/>
              <a:gd name="connsiteY16" fmla="*/ 2294770 h 5310352"/>
              <a:gd name="connsiteX17" fmla="*/ 1730492 w 2036049"/>
              <a:gd name="connsiteY17" fmla="*/ 1758294 h 5310352"/>
              <a:gd name="connsiteX18" fmla="*/ 506968 w 2036049"/>
              <a:gd name="connsiteY18" fmla="*/ 1758294 h 5310352"/>
              <a:gd name="connsiteX19" fmla="*/ 506968 w 2036049"/>
              <a:gd name="connsiteY19" fmla="*/ 1292158 h 5310352"/>
              <a:gd name="connsiteX20" fmla="*/ 1738347 w 2036049"/>
              <a:gd name="connsiteY20" fmla="*/ 1292158 h 5310352"/>
              <a:gd name="connsiteX21" fmla="*/ 1744204 w 2036049"/>
              <a:gd name="connsiteY21" fmla="*/ 915330 h 5310352"/>
              <a:gd name="connsiteX22" fmla="*/ 1744724 w 2036049"/>
              <a:gd name="connsiteY22" fmla="*/ 915330 h 5310352"/>
              <a:gd name="connsiteX23" fmla="*/ 1529212 w 2036049"/>
              <a:gd name="connsiteY23" fmla="*/ 502948 h 5310352"/>
              <a:gd name="connsiteX24" fmla="*/ 2032192 w 2036049"/>
              <a:gd name="connsiteY24" fmla="*/ 0 h 5310352"/>
              <a:gd name="connsiteX25" fmla="*/ 1714727 w 2036049"/>
              <a:gd name="connsiteY25" fmla="*/ 2652767 h 5310352"/>
              <a:gd name="connsiteX26" fmla="*/ 1706406 w 2036049"/>
              <a:gd name="connsiteY26" fmla="*/ 3086224 h 5310352"/>
              <a:gd name="connsiteX27" fmla="*/ 1714727 w 2036049"/>
              <a:gd name="connsiteY27" fmla="*/ 2652767 h 531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36049" h="5310352">
                <a:moveTo>
                  <a:pt x="2032192" y="0"/>
                </a:moveTo>
                <a:lnTo>
                  <a:pt x="2036049" y="329"/>
                </a:lnTo>
                <a:lnTo>
                  <a:pt x="2036049" y="292973"/>
                </a:lnTo>
                <a:lnTo>
                  <a:pt x="2032192" y="292584"/>
                </a:lnTo>
                <a:cubicBezTo>
                  <a:pt x="1916006" y="292584"/>
                  <a:pt x="1821826" y="386791"/>
                  <a:pt x="1821826" y="502948"/>
                </a:cubicBezTo>
                <a:cubicBezTo>
                  <a:pt x="1821826" y="619133"/>
                  <a:pt x="1916006" y="713313"/>
                  <a:pt x="2032192" y="713313"/>
                </a:cubicBezTo>
                <a:lnTo>
                  <a:pt x="2036049" y="712924"/>
                </a:lnTo>
                <a:lnTo>
                  <a:pt x="2036049" y="5301227"/>
                </a:lnTo>
                <a:lnTo>
                  <a:pt x="2030823" y="5310352"/>
                </a:lnTo>
                <a:cubicBezTo>
                  <a:pt x="1962672" y="5127713"/>
                  <a:pt x="746839" y="4726991"/>
                  <a:pt x="373375" y="3909180"/>
                </a:cubicBezTo>
                <a:cubicBezTo>
                  <a:pt x="357008" y="3928257"/>
                  <a:pt x="288856" y="3993671"/>
                  <a:pt x="223441" y="4056375"/>
                </a:cubicBezTo>
                <a:cubicBezTo>
                  <a:pt x="2620" y="3846476"/>
                  <a:pt x="-46455" y="3173123"/>
                  <a:pt x="40774" y="2889626"/>
                </a:cubicBezTo>
                <a:cubicBezTo>
                  <a:pt x="112812" y="2943517"/>
                  <a:pt x="749576" y="3383022"/>
                  <a:pt x="1019445" y="3606579"/>
                </a:cubicBezTo>
                <a:cubicBezTo>
                  <a:pt x="984001" y="3609316"/>
                  <a:pt x="738656" y="3658363"/>
                  <a:pt x="675157" y="3666546"/>
                </a:cubicBezTo>
                <a:cubicBezTo>
                  <a:pt x="698887" y="3688360"/>
                  <a:pt x="943028" y="3986773"/>
                  <a:pt x="1071257" y="4048191"/>
                </a:cubicBezTo>
                <a:cubicBezTo>
                  <a:pt x="1409058" y="4210057"/>
                  <a:pt x="1585266" y="4121105"/>
                  <a:pt x="1669566" y="3523594"/>
                </a:cubicBezTo>
                <a:cubicBezTo>
                  <a:pt x="812445" y="3324040"/>
                  <a:pt x="725709" y="2551992"/>
                  <a:pt x="1721159" y="2294770"/>
                </a:cubicBezTo>
                <a:cubicBezTo>
                  <a:pt x="1724279" y="2118015"/>
                  <a:pt x="1727481" y="1933214"/>
                  <a:pt x="1730492" y="1758294"/>
                </a:cubicBezTo>
                <a:lnTo>
                  <a:pt x="506968" y="1758294"/>
                </a:lnTo>
                <a:lnTo>
                  <a:pt x="506968" y="1292158"/>
                </a:lnTo>
                <a:lnTo>
                  <a:pt x="1738347" y="1292158"/>
                </a:lnTo>
                <a:cubicBezTo>
                  <a:pt x="1741905" y="1078919"/>
                  <a:pt x="1744204" y="931177"/>
                  <a:pt x="1744204" y="915330"/>
                </a:cubicBezTo>
                <a:lnTo>
                  <a:pt x="1744724" y="915330"/>
                </a:lnTo>
                <a:cubicBezTo>
                  <a:pt x="1614552" y="824434"/>
                  <a:pt x="1529212" y="673763"/>
                  <a:pt x="1529212" y="502948"/>
                </a:cubicBezTo>
                <a:cubicBezTo>
                  <a:pt x="1529212" y="225172"/>
                  <a:pt x="1754413" y="0"/>
                  <a:pt x="2032192" y="0"/>
                </a:cubicBezTo>
                <a:close/>
                <a:moveTo>
                  <a:pt x="1714727" y="2652767"/>
                </a:moveTo>
                <a:cubicBezTo>
                  <a:pt x="1372519" y="2767392"/>
                  <a:pt x="1373586" y="2979016"/>
                  <a:pt x="1706406" y="3086224"/>
                </a:cubicBezTo>
                <a:cubicBezTo>
                  <a:pt x="1708431" y="2990019"/>
                  <a:pt x="1711360" y="2835872"/>
                  <a:pt x="1714727" y="2652767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 w="2471" cap="flat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510F7FB-D9D5-4C19-B7C0-F200AACFA448}"/>
              </a:ext>
            </a:extLst>
          </p:cNvPr>
          <p:cNvSpPr/>
          <p:nvPr userDrawn="1"/>
        </p:nvSpPr>
        <p:spPr>
          <a:xfrm>
            <a:off x="304800" y="773907"/>
            <a:ext cx="2025597" cy="5300898"/>
          </a:xfrm>
          <a:custGeom>
            <a:avLst/>
            <a:gdLst>
              <a:gd name="connsiteX0" fmla="*/ 0 w 2025597"/>
              <a:gd name="connsiteY0" fmla="*/ 0 h 5300898"/>
              <a:gd name="connsiteX1" fmla="*/ 82086 w 2025597"/>
              <a:gd name="connsiteY1" fmla="*/ 6998 h 5300898"/>
              <a:gd name="connsiteX2" fmla="*/ 482728 w 2025597"/>
              <a:gd name="connsiteY2" fmla="*/ 377402 h 5300898"/>
              <a:gd name="connsiteX3" fmla="*/ 1197880 w 2025597"/>
              <a:gd name="connsiteY3" fmla="*/ 1291829 h 5300898"/>
              <a:gd name="connsiteX4" fmla="*/ 1521394 w 2025597"/>
              <a:gd name="connsiteY4" fmla="*/ 1291829 h 5300898"/>
              <a:gd name="connsiteX5" fmla="*/ 1521394 w 2025597"/>
              <a:gd name="connsiteY5" fmla="*/ 1757965 h 5300898"/>
              <a:gd name="connsiteX6" fmla="*/ 1184222 w 2025597"/>
              <a:gd name="connsiteY6" fmla="*/ 1757965 h 5300898"/>
              <a:gd name="connsiteX7" fmla="*/ 308736 w 2025597"/>
              <a:gd name="connsiteY7" fmla="*/ 2534502 h 5300898"/>
              <a:gd name="connsiteX8" fmla="*/ 321929 w 2025597"/>
              <a:gd name="connsiteY8" fmla="*/ 3191898 h 5300898"/>
              <a:gd name="connsiteX9" fmla="*/ 324502 w 2025597"/>
              <a:gd name="connsiteY9" fmla="*/ 3224687 h 5300898"/>
              <a:gd name="connsiteX10" fmla="*/ 1084212 w 2025597"/>
              <a:gd name="connsiteY10" fmla="*/ 3949687 h 5300898"/>
              <a:gd name="connsiteX11" fmla="*/ 1350441 w 2025597"/>
              <a:gd name="connsiteY11" fmla="*/ 3666217 h 5300898"/>
              <a:gd name="connsiteX12" fmla="*/ 1006180 w 2025597"/>
              <a:gd name="connsiteY12" fmla="*/ 3606250 h 5300898"/>
              <a:gd name="connsiteX13" fmla="*/ 1984824 w 2025597"/>
              <a:gd name="connsiteY13" fmla="*/ 2889297 h 5300898"/>
              <a:gd name="connsiteX14" fmla="*/ 1802184 w 2025597"/>
              <a:gd name="connsiteY14" fmla="*/ 4056046 h 5300898"/>
              <a:gd name="connsiteX15" fmla="*/ 1652223 w 2025597"/>
              <a:gd name="connsiteY15" fmla="*/ 3908851 h 5300898"/>
              <a:gd name="connsiteX16" fmla="*/ 1191831 w 2025597"/>
              <a:gd name="connsiteY16" fmla="*/ 4495223 h 5300898"/>
              <a:gd name="connsiteX17" fmla="*/ 809882 w 2025597"/>
              <a:gd name="connsiteY17" fmla="*/ 5131489 h 5300898"/>
              <a:gd name="connsiteX18" fmla="*/ 893771 w 2025597"/>
              <a:gd name="connsiteY18" fmla="*/ 4726033 h 5300898"/>
              <a:gd name="connsiteX19" fmla="*/ 6748 w 2025597"/>
              <a:gd name="connsiteY19" fmla="*/ 5289114 h 5300898"/>
              <a:gd name="connsiteX20" fmla="*/ 0 w 2025597"/>
              <a:gd name="connsiteY20" fmla="*/ 5300898 h 5300898"/>
              <a:gd name="connsiteX21" fmla="*/ 0 w 2025597"/>
              <a:gd name="connsiteY21" fmla="*/ 712595 h 5300898"/>
              <a:gd name="connsiteX22" fmla="*/ 38541 w 2025597"/>
              <a:gd name="connsiteY22" fmla="*/ 708710 h 5300898"/>
              <a:gd name="connsiteX23" fmla="*/ 206537 w 2025597"/>
              <a:gd name="connsiteY23" fmla="*/ 502619 h 5300898"/>
              <a:gd name="connsiteX24" fmla="*/ 38541 w 2025597"/>
              <a:gd name="connsiteY24" fmla="*/ 296530 h 5300898"/>
              <a:gd name="connsiteX25" fmla="*/ 0 w 2025597"/>
              <a:gd name="connsiteY25" fmla="*/ 292644 h 5300898"/>
              <a:gd name="connsiteX26" fmla="*/ 0 w 2025597"/>
              <a:gd name="connsiteY26" fmla="*/ 0 h 5300898"/>
              <a:gd name="connsiteX27" fmla="*/ 419394 w 2025597"/>
              <a:gd name="connsiteY27" fmla="*/ 773635 h 5300898"/>
              <a:gd name="connsiteX28" fmla="*/ 281421 w 2025597"/>
              <a:gd name="connsiteY28" fmla="*/ 916643 h 5300898"/>
              <a:gd name="connsiteX29" fmla="*/ 287251 w 2025597"/>
              <a:gd name="connsiteY29" fmla="*/ 1291829 h 5300898"/>
              <a:gd name="connsiteX30" fmla="*/ 809554 w 2025597"/>
              <a:gd name="connsiteY30" fmla="*/ 1291829 h 5300898"/>
              <a:gd name="connsiteX31" fmla="*/ 419394 w 2025597"/>
              <a:gd name="connsiteY31" fmla="*/ 773635 h 5300898"/>
              <a:gd name="connsiteX32" fmla="*/ 295106 w 2025597"/>
              <a:gd name="connsiteY32" fmla="*/ 1757965 h 5300898"/>
              <a:gd name="connsiteX33" fmla="*/ 302250 w 2025597"/>
              <a:gd name="connsiteY33" fmla="*/ 2169060 h 5300898"/>
              <a:gd name="connsiteX34" fmla="*/ 777120 w 2025597"/>
              <a:gd name="connsiteY34" fmla="*/ 1757965 h 5300898"/>
              <a:gd name="connsiteX35" fmla="*/ 295106 w 2025597"/>
              <a:gd name="connsiteY35" fmla="*/ 1757965 h 5300898"/>
              <a:gd name="connsiteX36" fmla="*/ 384086 w 2025597"/>
              <a:gd name="connsiteY36" fmla="*/ 3687456 h 5300898"/>
              <a:gd name="connsiteX37" fmla="*/ 749340 w 2025597"/>
              <a:gd name="connsiteY37" fmla="*/ 4116041 h 5300898"/>
              <a:gd name="connsiteX38" fmla="*/ 384086 w 2025597"/>
              <a:gd name="connsiteY38" fmla="*/ 3687456 h 530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25597" h="5300898">
                <a:moveTo>
                  <a:pt x="0" y="0"/>
                </a:moveTo>
                <a:lnTo>
                  <a:pt x="82086" y="6998"/>
                </a:lnTo>
                <a:cubicBezTo>
                  <a:pt x="277519" y="40718"/>
                  <a:pt x="433968" y="187466"/>
                  <a:pt x="482728" y="377402"/>
                </a:cubicBezTo>
                <a:cubicBezTo>
                  <a:pt x="724351" y="483105"/>
                  <a:pt x="1113334" y="798104"/>
                  <a:pt x="1197880" y="1291829"/>
                </a:cubicBezTo>
                <a:lnTo>
                  <a:pt x="1521394" y="1291829"/>
                </a:lnTo>
                <a:lnTo>
                  <a:pt x="1521394" y="1757965"/>
                </a:lnTo>
                <a:lnTo>
                  <a:pt x="1184222" y="1757965"/>
                </a:lnTo>
                <a:cubicBezTo>
                  <a:pt x="1097432" y="2124228"/>
                  <a:pt x="820310" y="2408847"/>
                  <a:pt x="308736" y="2534502"/>
                </a:cubicBezTo>
                <a:cubicBezTo>
                  <a:pt x="315223" y="2893567"/>
                  <a:pt x="320642" y="3174628"/>
                  <a:pt x="321929" y="3191898"/>
                </a:cubicBezTo>
                <a:cubicBezTo>
                  <a:pt x="322750" y="3203120"/>
                  <a:pt x="323653" y="3213684"/>
                  <a:pt x="324502" y="3224687"/>
                </a:cubicBezTo>
                <a:cubicBezTo>
                  <a:pt x="657787" y="3357923"/>
                  <a:pt x="937427" y="3635070"/>
                  <a:pt x="1084212" y="3949687"/>
                </a:cubicBezTo>
                <a:cubicBezTo>
                  <a:pt x="1203655" y="3839003"/>
                  <a:pt x="1333471" y="3681818"/>
                  <a:pt x="1350441" y="3666217"/>
                </a:cubicBezTo>
                <a:cubicBezTo>
                  <a:pt x="1286942" y="3658034"/>
                  <a:pt x="1041597" y="3608987"/>
                  <a:pt x="1006180" y="3606250"/>
                </a:cubicBezTo>
                <a:cubicBezTo>
                  <a:pt x="1276049" y="3382693"/>
                  <a:pt x="1912813" y="2943188"/>
                  <a:pt x="1984824" y="2889297"/>
                </a:cubicBezTo>
                <a:cubicBezTo>
                  <a:pt x="2072052" y="3172794"/>
                  <a:pt x="2022978" y="3846147"/>
                  <a:pt x="1802184" y="4056046"/>
                </a:cubicBezTo>
                <a:cubicBezTo>
                  <a:pt x="1736742" y="3993342"/>
                  <a:pt x="1668618" y="3927928"/>
                  <a:pt x="1652223" y="3908851"/>
                </a:cubicBezTo>
                <a:cubicBezTo>
                  <a:pt x="1549065" y="4134734"/>
                  <a:pt x="1381588" y="4328787"/>
                  <a:pt x="1191831" y="4495223"/>
                </a:cubicBezTo>
                <a:cubicBezTo>
                  <a:pt x="1171714" y="4733641"/>
                  <a:pt x="1055063" y="4959963"/>
                  <a:pt x="809882" y="5131489"/>
                </a:cubicBezTo>
                <a:cubicBezTo>
                  <a:pt x="867715" y="5032055"/>
                  <a:pt x="896043" y="4887542"/>
                  <a:pt x="893771" y="4726033"/>
                </a:cubicBezTo>
                <a:cubicBezTo>
                  <a:pt x="493612" y="5003306"/>
                  <a:pt x="88642" y="5180100"/>
                  <a:pt x="6748" y="5289114"/>
                </a:cubicBezTo>
                <a:lnTo>
                  <a:pt x="0" y="5300898"/>
                </a:lnTo>
                <a:lnTo>
                  <a:pt x="0" y="712595"/>
                </a:lnTo>
                <a:lnTo>
                  <a:pt x="38541" y="708710"/>
                </a:lnTo>
                <a:cubicBezTo>
                  <a:pt x="134409" y="689095"/>
                  <a:pt x="206537" y="604281"/>
                  <a:pt x="206537" y="502619"/>
                </a:cubicBezTo>
                <a:cubicBezTo>
                  <a:pt x="206537" y="400982"/>
                  <a:pt x="134409" y="316150"/>
                  <a:pt x="38541" y="296530"/>
                </a:cubicBezTo>
                <a:lnTo>
                  <a:pt x="0" y="292644"/>
                </a:lnTo>
                <a:lnTo>
                  <a:pt x="0" y="0"/>
                </a:lnTo>
                <a:close/>
                <a:moveTo>
                  <a:pt x="419394" y="773635"/>
                </a:moveTo>
                <a:cubicBezTo>
                  <a:pt x="383265" y="829963"/>
                  <a:pt x="336435" y="878681"/>
                  <a:pt x="281421" y="916643"/>
                </a:cubicBezTo>
                <a:cubicBezTo>
                  <a:pt x="281531" y="937991"/>
                  <a:pt x="283802" y="1083407"/>
                  <a:pt x="287251" y="1291829"/>
                </a:cubicBezTo>
                <a:lnTo>
                  <a:pt x="809554" y="1291829"/>
                </a:lnTo>
                <a:cubicBezTo>
                  <a:pt x="773343" y="1102648"/>
                  <a:pt x="664876" y="921542"/>
                  <a:pt x="419394" y="773635"/>
                </a:cubicBezTo>
                <a:close/>
                <a:moveTo>
                  <a:pt x="295106" y="1757965"/>
                </a:moveTo>
                <a:cubicBezTo>
                  <a:pt x="297405" y="1891885"/>
                  <a:pt x="299841" y="2031581"/>
                  <a:pt x="302250" y="2169060"/>
                </a:cubicBezTo>
                <a:cubicBezTo>
                  <a:pt x="595246" y="2071076"/>
                  <a:pt x="721586" y="1905680"/>
                  <a:pt x="777120" y="1757965"/>
                </a:cubicBezTo>
                <a:lnTo>
                  <a:pt x="295106" y="1757965"/>
                </a:lnTo>
                <a:close/>
                <a:moveTo>
                  <a:pt x="384086" y="3687456"/>
                </a:moveTo>
                <a:cubicBezTo>
                  <a:pt x="453770" y="4023449"/>
                  <a:pt x="568451" y="4139962"/>
                  <a:pt x="749340" y="4116041"/>
                </a:cubicBezTo>
                <a:cubicBezTo>
                  <a:pt x="665286" y="3942023"/>
                  <a:pt x="544037" y="3787520"/>
                  <a:pt x="384086" y="3687456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 w="2471" cap="flat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4053431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4996E4A-DE6D-42BD-BB7B-03B57C742AC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0" y="2076451"/>
            <a:ext cx="12192000" cy="4781549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Click on the icons below to bring in a table, chart, smart art graphic, picture, web element, or video!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93358-54B9-4833-B646-8DD6D4B0CB54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</p:spTree>
    <p:extLst>
      <p:ext uri="{BB962C8B-B14F-4D97-AF65-F5344CB8AC3E}">
        <p14:creationId xmlns:p14="http://schemas.microsoft.com/office/powerpoint/2010/main" val="34124230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ictur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432CEB-E94D-4E32-8096-487099229D75}"/>
              </a:ext>
            </a:extLst>
          </p:cNvPr>
          <p:cNvSpPr/>
          <p:nvPr userDrawn="1"/>
        </p:nvSpPr>
        <p:spPr>
          <a:xfrm>
            <a:off x="304801" y="6126480"/>
            <a:ext cx="11582400" cy="426715"/>
          </a:xfrm>
          <a:prstGeom prst="rect">
            <a:avLst/>
          </a:prstGeom>
          <a:solidFill>
            <a:srgbClr val="1A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61A4763-A5A6-4B11-9347-6FC28EE3E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8536" y="6181797"/>
            <a:ext cx="744012" cy="31608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48F25E-1505-49D6-B5A7-5BDD13962C08}"/>
              </a:ext>
            </a:extLst>
          </p:cNvPr>
          <p:cNvCxnSpPr>
            <a:cxnSpLocks/>
          </p:cNvCxnSpPr>
          <p:nvPr userDrawn="1"/>
        </p:nvCxnSpPr>
        <p:spPr>
          <a:xfrm>
            <a:off x="10490857" y="6240625"/>
            <a:ext cx="0" cy="198425"/>
          </a:xfrm>
          <a:prstGeom prst="line">
            <a:avLst/>
          </a:prstGeom>
          <a:ln w="28575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76DCDB-6626-48FB-B9FA-282EC15462B1}"/>
              </a:ext>
            </a:extLst>
          </p:cNvPr>
          <p:cNvCxnSpPr>
            <a:cxnSpLocks/>
          </p:cNvCxnSpPr>
          <p:nvPr userDrawn="1"/>
        </p:nvCxnSpPr>
        <p:spPr>
          <a:xfrm>
            <a:off x="9523015" y="6240625"/>
            <a:ext cx="0" cy="198425"/>
          </a:xfrm>
          <a:prstGeom prst="line">
            <a:avLst/>
          </a:prstGeom>
          <a:ln w="28575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1E0404-1886-4A51-A3DF-16EBBC2C6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2102-42DD-4CCA-AA17-D1F538BF1D92}" type="datetime1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E7757F-229C-4082-AC04-8AFC6341E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9162F-D10A-44C6-8C5D-0D86283B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2FC5AAE-3D9A-43D5-9205-F7B97E8DAA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800" y="304805"/>
            <a:ext cx="3657600" cy="3494838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AFA37361-44B5-4488-B109-A62840EACE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7200" y="304805"/>
            <a:ext cx="3657600" cy="3494838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EFDC6C9-DABB-483B-B96D-97224B50B3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9600" y="304805"/>
            <a:ext cx="3657600" cy="3494838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5B292F9-7FD3-4226-9CB6-937617C853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4800" y="4098508"/>
            <a:ext cx="3657600" cy="172317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7594F567-187D-4079-8719-D2AEA7A20E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67200" y="4098508"/>
            <a:ext cx="3657600" cy="172317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697E9F4-C324-4115-9019-98FE38D323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29600" y="4098508"/>
            <a:ext cx="3657600" cy="172317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72490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ictur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A432CEB-E94D-4E32-8096-487099229D75}"/>
              </a:ext>
            </a:extLst>
          </p:cNvPr>
          <p:cNvSpPr/>
          <p:nvPr userDrawn="1"/>
        </p:nvSpPr>
        <p:spPr>
          <a:xfrm>
            <a:off x="304801" y="6126480"/>
            <a:ext cx="11582400" cy="426715"/>
          </a:xfrm>
          <a:prstGeom prst="rect">
            <a:avLst/>
          </a:prstGeom>
          <a:solidFill>
            <a:srgbClr val="1A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61A4763-A5A6-4B11-9347-6FC28EE3E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18536" y="6181797"/>
            <a:ext cx="744012" cy="31608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48F25E-1505-49D6-B5A7-5BDD13962C08}"/>
              </a:ext>
            </a:extLst>
          </p:cNvPr>
          <p:cNvCxnSpPr>
            <a:cxnSpLocks/>
          </p:cNvCxnSpPr>
          <p:nvPr userDrawn="1"/>
        </p:nvCxnSpPr>
        <p:spPr>
          <a:xfrm>
            <a:off x="10490857" y="6240625"/>
            <a:ext cx="0" cy="198425"/>
          </a:xfrm>
          <a:prstGeom prst="line">
            <a:avLst/>
          </a:prstGeom>
          <a:ln w="28575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76DCDB-6626-48FB-B9FA-282EC15462B1}"/>
              </a:ext>
            </a:extLst>
          </p:cNvPr>
          <p:cNvCxnSpPr>
            <a:cxnSpLocks/>
          </p:cNvCxnSpPr>
          <p:nvPr userDrawn="1"/>
        </p:nvCxnSpPr>
        <p:spPr>
          <a:xfrm>
            <a:off x="9523015" y="6240625"/>
            <a:ext cx="0" cy="198425"/>
          </a:xfrm>
          <a:prstGeom prst="line">
            <a:avLst/>
          </a:prstGeom>
          <a:ln w="28575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1E0404-1886-4A51-A3DF-16EBBC2C6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9673-DA85-411A-9B50-94BF93AD39C4}" type="datetime1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E7757F-229C-4082-AC04-8AFC6341E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9162F-D10A-44C6-8C5D-0D86283B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AFA37361-44B5-4488-B109-A62840EACE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67200" y="304805"/>
            <a:ext cx="3657600" cy="2621588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EFDC6C9-DABB-483B-B96D-97224B50B30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29600" y="304805"/>
            <a:ext cx="3657600" cy="2621588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5B292F9-7FD3-4226-9CB6-937617C8535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04800" y="3200092"/>
            <a:ext cx="3467100" cy="26215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E0C94A59-C24A-40AC-B2F1-ED06DB4CD7E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67200" y="3200091"/>
            <a:ext cx="7620000" cy="2621588"/>
          </a:xfr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0D21CA02-AC55-4DCD-98E6-9803C3AEFD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304800"/>
            <a:ext cx="3467100" cy="2621588"/>
          </a:xfrm>
        </p:spPr>
        <p:txBody>
          <a:bodyPr/>
          <a:lstStyle>
            <a:lvl1pPr marL="0" indent="0">
              <a:buNone/>
              <a:defRPr sz="2100"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Use this box to bring in a key takeaway or summary into your slide. Do your best to keep things in six lines or less.</a:t>
            </a:r>
          </a:p>
        </p:txBody>
      </p:sp>
    </p:spTree>
    <p:extLst>
      <p:ext uri="{BB962C8B-B14F-4D97-AF65-F5344CB8AC3E}">
        <p14:creationId xmlns:p14="http://schemas.microsoft.com/office/powerpoint/2010/main" val="33171165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50058" y="172857"/>
            <a:ext cx="7537142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2BF8-3EDC-475E-921A-949115153831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0058" y="1031273"/>
            <a:ext cx="7537142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0" y="304800"/>
            <a:ext cx="3716784" cy="5484493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E3DF9E-32BA-4F96-ADC8-62FDD7755298}"/>
              </a:ext>
            </a:extLst>
          </p:cNvPr>
          <p:cNvCxnSpPr/>
          <p:nvPr userDrawn="1"/>
        </p:nvCxnSpPr>
        <p:spPr>
          <a:xfrm>
            <a:off x="4453786" y="957194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6571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09060-5077-4CD9-B6FD-A846BB517704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85575" y="2178664"/>
            <a:ext cx="1505451" cy="150717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91F6218F-0AE1-41B7-9A6D-FDFFDD043CD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57375" y="2178664"/>
            <a:ext cx="1505451" cy="150717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EA6055BE-5FA2-4458-AB6F-50BE18BBC4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29175" y="2178664"/>
            <a:ext cx="1505451" cy="150717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12FF07AC-7092-489B-94B3-A93B15520D7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800975" y="2178664"/>
            <a:ext cx="1505451" cy="150717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408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6">
            <a:extLst>
              <a:ext uri="{FF2B5EF4-FFF2-40B4-BE49-F238E27FC236}">
                <a16:creationId xmlns:a16="http://schemas.microsoft.com/office/drawing/2014/main" id="{02AE9FC7-020F-4429-98DD-7566A702573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435493" y="3214645"/>
            <a:ext cx="2569464" cy="260604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33" name="Picture Placeholder 6">
            <a:extLst>
              <a:ext uri="{FF2B5EF4-FFF2-40B4-BE49-F238E27FC236}">
                <a16:creationId xmlns:a16="http://schemas.microsoft.com/office/drawing/2014/main" id="{40903F09-AEC9-4C51-A708-7B0D77FDD95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312043" y="3214645"/>
            <a:ext cx="2569464" cy="260604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CADA16-70BA-4294-83BA-6944BA0F6D87}"/>
              </a:ext>
            </a:extLst>
          </p:cNvPr>
          <p:cNvGrpSpPr/>
          <p:nvPr userDrawn="1"/>
        </p:nvGrpSpPr>
        <p:grpSpPr>
          <a:xfrm>
            <a:off x="304801" y="6126480"/>
            <a:ext cx="11582400" cy="426715"/>
            <a:chOff x="304801" y="6126480"/>
            <a:chExt cx="11582400" cy="42671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D53CCE-8FF0-497A-A353-1185C1DFEB81}"/>
                </a:ext>
              </a:extLst>
            </p:cNvPr>
            <p:cNvSpPr/>
            <p:nvPr userDrawn="1"/>
          </p:nvSpPr>
          <p:spPr>
            <a:xfrm>
              <a:off x="304801" y="6126480"/>
              <a:ext cx="11582400" cy="426715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D83ACC18-3392-4F42-8D0C-DB264CC950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8536" y="6181797"/>
              <a:ext cx="744012" cy="316080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DB1F691-9227-407A-AEAE-D0FA8DA8C6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0857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3C5253-9F97-4215-A776-F6F267403F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23015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245004"/>
            <a:ext cx="4533900" cy="701731"/>
          </a:xfrm>
        </p:spPr>
        <p:txBody>
          <a:bodyPr/>
          <a:lstStyle/>
          <a:p>
            <a:r>
              <a:rPr lang="en-US"/>
              <a:t>HEADING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3C9C1-AB26-447E-BC4F-0F9D987BE0B2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2103420"/>
            <a:ext cx="45339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over here. Do your best to not exceed two lines.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EA6055BE-5FA2-4458-AB6F-50BE18BBC4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35493" y="303308"/>
            <a:ext cx="2569464" cy="260604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89DFF27-858C-41C4-B5B9-5EBDED84D8F2}"/>
              </a:ext>
            </a:extLst>
          </p:cNvPr>
          <p:cNvCxnSpPr>
            <a:cxnSpLocks/>
          </p:cNvCxnSpPr>
          <p:nvPr userDrawn="1"/>
        </p:nvCxnSpPr>
        <p:spPr>
          <a:xfrm>
            <a:off x="396690" y="2029341"/>
            <a:ext cx="594360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93C90BF-5129-4DC1-B611-EAAD5152C8C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04800" y="3214645"/>
            <a:ext cx="4533900" cy="219588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Picture Placeholder 6">
            <a:extLst>
              <a:ext uri="{FF2B5EF4-FFF2-40B4-BE49-F238E27FC236}">
                <a16:creationId xmlns:a16="http://schemas.microsoft.com/office/drawing/2014/main" id="{C582F960-B68E-49E8-B5E8-8034429FE8F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12043" y="303308"/>
            <a:ext cx="2569464" cy="260604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4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am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DCADA16-70BA-4294-83BA-6944BA0F6D87}"/>
              </a:ext>
            </a:extLst>
          </p:cNvPr>
          <p:cNvGrpSpPr/>
          <p:nvPr userDrawn="1"/>
        </p:nvGrpSpPr>
        <p:grpSpPr>
          <a:xfrm>
            <a:off x="304801" y="6126480"/>
            <a:ext cx="11582400" cy="426715"/>
            <a:chOff x="304801" y="6126480"/>
            <a:chExt cx="11582400" cy="42671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D53CCE-8FF0-497A-A353-1185C1DFEB81}"/>
                </a:ext>
              </a:extLst>
            </p:cNvPr>
            <p:cNvSpPr/>
            <p:nvPr userDrawn="1"/>
          </p:nvSpPr>
          <p:spPr>
            <a:xfrm>
              <a:off x="304801" y="6126480"/>
              <a:ext cx="11582400" cy="426715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D83ACC18-3392-4F42-8D0C-DB264CC950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8536" y="6181797"/>
              <a:ext cx="744012" cy="316080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DB1F691-9227-407A-AEAE-D0FA8DA8C6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0857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C3C5253-9F97-4215-A776-F6F267403F5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23015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A48C9-E614-40B6-B9BD-7AB9F5D27419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9C621E84-0D3E-4509-8670-2C818793DE9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4801" y="2062723"/>
            <a:ext cx="1700216" cy="172441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rtl="0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5F2A6837-2507-49A2-A969-C00FAB4F05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6369" y="2062723"/>
            <a:ext cx="1700216" cy="172441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882E9A17-3A2F-4138-B0F2-5E9A4D740C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47240" y="2062723"/>
            <a:ext cx="1700216" cy="172441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DEBB9A6D-504B-4A9A-824D-C3979E21280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70266" y="2062723"/>
            <a:ext cx="1700216" cy="172441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rtl="0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04DFDB56-31A9-4FC3-8A08-8D4BD9615C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04801" y="4104883"/>
            <a:ext cx="1700216" cy="172441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rtl="0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C919B0EA-506E-4FDE-806A-5CE901AA84C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26369" y="4104883"/>
            <a:ext cx="1700216" cy="172441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3E65EBC1-D059-477E-B010-766E9C5C1399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347240" y="4104883"/>
            <a:ext cx="1700216" cy="172441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98CFAAAF-1BF0-4BCC-B35E-6E5C300E3E9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370266" y="4104883"/>
            <a:ext cx="1700216" cy="172441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 rtl="0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6AE738E2-1AD5-4BE0-A645-649A5757E99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379565" y="2057399"/>
            <a:ext cx="3507628" cy="3769327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A5576FA9-FAE9-4C83-9E94-4E1C1FB86C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47D52BE-8B1D-4EF7-946A-61833B80F6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AB082CB-D429-4D38-A541-C6243F2D2697}"/>
              </a:ext>
            </a:extLst>
          </p:cNvPr>
          <p:cNvCxnSpPr/>
          <p:nvPr userDrawn="1"/>
        </p:nvCxnSpPr>
        <p:spPr>
          <a:xfrm>
            <a:off x="396691" y="957194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1058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04F41-8A64-4F6B-AB85-CDB534E0F1C6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44340" y="2249648"/>
            <a:ext cx="3703320" cy="3375972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621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072E94-8669-4C9E-B4CE-CEF8B2E922BE}"/>
              </a:ext>
            </a:extLst>
          </p:cNvPr>
          <p:cNvSpPr/>
          <p:nvPr userDrawn="1"/>
        </p:nvSpPr>
        <p:spPr>
          <a:xfrm>
            <a:off x="0" y="0"/>
            <a:ext cx="381000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A2F32C6-78A2-4AAB-A02B-59BB94047A70}"/>
              </a:ext>
            </a:extLst>
          </p:cNvPr>
          <p:cNvGrpSpPr/>
          <p:nvPr userDrawn="1"/>
        </p:nvGrpSpPr>
        <p:grpSpPr>
          <a:xfrm>
            <a:off x="304801" y="6126480"/>
            <a:ext cx="11582400" cy="426715"/>
            <a:chOff x="304801" y="6126480"/>
            <a:chExt cx="11582400" cy="42671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405EC55-2A04-4132-96DE-B244948FC0F9}"/>
                </a:ext>
              </a:extLst>
            </p:cNvPr>
            <p:cNvSpPr/>
            <p:nvPr userDrawn="1"/>
          </p:nvSpPr>
          <p:spPr>
            <a:xfrm>
              <a:off x="304801" y="6126480"/>
              <a:ext cx="11582400" cy="426715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CBFDDA10-6B67-4BAC-9334-B2585CFF1A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8536" y="6181797"/>
              <a:ext cx="744012" cy="316080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FB267B4-9E96-4E13-8787-FB6AED1B561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0857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57C8BD4-40FC-4F24-93E2-F21A515CD8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23015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C87DE-7FFF-4A80-8467-53F218222738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42F6829-FC2D-4E7E-9A17-6A186DAE53A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85875" y="304800"/>
            <a:ext cx="4038600" cy="5490497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423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4F693-0D73-4FC7-9EAF-4766B7EC7A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EF620C-F605-4A6F-9721-1F7698F93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8A7A-D7CC-4CF6-ADD0-D538666648A8}" type="datetime1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38F8A2-A769-4B1D-AA03-224F0907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301F81-62B2-4186-9F73-1BD113DD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98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ransi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28">
            <a:extLst>
              <a:ext uri="{FF2B5EF4-FFF2-40B4-BE49-F238E27FC236}">
                <a16:creationId xmlns:a16="http://schemas.microsoft.com/office/drawing/2014/main" id="{E5A4F19E-E151-4030-A849-5944CAF89A02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rgbClr val="EC5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3737D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5EBB13D-1295-4E24-9EA8-1CE2580F40E4}"/>
              </a:ext>
            </a:extLst>
          </p:cNvPr>
          <p:cNvCxnSpPr/>
          <p:nvPr/>
        </p:nvCxnSpPr>
        <p:spPr>
          <a:xfrm>
            <a:off x="5797019" y="3429000"/>
            <a:ext cx="597962" cy="0"/>
          </a:xfrm>
          <a:prstGeom prst="line">
            <a:avLst/>
          </a:prstGeom>
          <a:ln w="76200">
            <a:solidFill>
              <a:srgbClr val="1A49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1">
            <a:extLst>
              <a:ext uri="{FF2B5EF4-FFF2-40B4-BE49-F238E27FC236}">
                <a16:creationId xmlns:a16="http://schemas.microsoft.com/office/drawing/2014/main" id="{F3E0247C-306E-4AA7-B1F0-E4264EA5E67A}"/>
              </a:ext>
            </a:extLst>
          </p:cNvPr>
          <p:cNvSpPr/>
          <p:nvPr/>
        </p:nvSpPr>
        <p:spPr>
          <a:xfrm>
            <a:off x="5639445" y="5895975"/>
            <a:ext cx="913111" cy="413727"/>
          </a:xfrm>
          <a:prstGeom prst="rect">
            <a:avLst/>
          </a:prstGeom>
          <a:solidFill>
            <a:srgbClr val="1A49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A50CEBB8-8A56-4B9E-839E-93E88D4B6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3994" y="5944798"/>
            <a:ext cx="744012" cy="316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BD7FE-5910-4840-9838-A66DCA5ABA9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561397" y="1822430"/>
            <a:ext cx="5074920" cy="1311128"/>
          </a:xfrm>
        </p:spPr>
        <p:txBody>
          <a:bodyPr anchor="t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YOUR TRANSITION’S 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323D5-16CF-4643-8ED4-144A2183D006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3556635" y="3589021"/>
            <a:ext cx="5074920" cy="1581912"/>
          </a:xfrm>
        </p:spPr>
        <p:txBody>
          <a:bodyPr>
            <a:no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And your transition’s sub-title can go here. This one can go up to three lines!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86A1E2A-4231-4590-B611-2A005950C627}"/>
              </a:ext>
            </a:extLst>
          </p:cNvPr>
          <p:cNvSpPr/>
          <p:nvPr userDrawn="1"/>
        </p:nvSpPr>
        <p:spPr>
          <a:xfrm>
            <a:off x="9851151" y="773578"/>
            <a:ext cx="2036049" cy="5310352"/>
          </a:xfrm>
          <a:custGeom>
            <a:avLst/>
            <a:gdLst>
              <a:gd name="connsiteX0" fmla="*/ 2032192 w 2036049"/>
              <a:gd name="connsiteY0" fmla="*/ 0 h 5310352"/>
              <a:gd name="connsiteX1" fmla="*/ 2036049 w 2036049"/>
              <a:gd name="connsiteY1" fmla="*/ 329 h 5310352"/>
              <a:gd name="connsiteX2" fmla="*/ 2036049 w 2036049"/>
              <a:gd name="connsiteY2" fmla="*/ 292973 h 5310352"/>
              <a:gd name="connsiteX3" fmla="*/ 2032192 w 2036049"/>
              <a:gd name="connsiteY3" fmla="*/ 292584 h 5310352"/>
              <a:gd name="connsiteX4" fmla="*/ 1821826 w 2036049"/>
              <a:gd name="connsiteY4" fmla="*/ 502948 h 5310352"/>
              <a:gd name="connsiteX5" fmla="*/ 2032192 w 2036049"/>
              <a:gd name="connsiteY5" fmla="*/ 713313 h 5310352"/>
              <a:gd name="connsiteX6" fmla="*/ 2036049 w 2036049"/>
              <a:gd name="connsiteY6" fmla="*/ 712924 h 5310352"/>
              <a:gd name="connsiteX7" fmla="*/ 2036049 w 2036049"/>
              <a:gd name="connsiteY7" fmla="*/ 5301227 h 5310352"/>
              <a:gd name="connsiteX8" fmla="*/ 2030823 w 2036049"/>
              <a:gd name="connsiteY8" fmla="*/ 5310352 h 5310352"/>
              <a:gd name="connsiteX9" fmla="*/ 373375 w 2036049"/>
              <a:gd name="connsiteY9" fmla="*/ 3909180 h 5310352"/>
              <a:gd name="connsiteX10" fmla="*/ 223441 w 2036049"/>
              <a:gd name="connsiteY10" fmla="*/ 4056375 h 5310352"/>
              <a:gd name="connsiteX11" fmla="*/ 40774 w 2036049"/>
              <a:gd name="connsiteY11" fmla="*/ 2889626 h 5310352"/>
              <a:gd name="connsiteX12" fmla="*/ 1019445 w 2036049"/>
              <a:gd name="connsiteY12" fmla="*/ 3606579 h 5310352"/>
              <a:gd name="connsiteX13" fmla="*/ 675157 w 2036049"/>
              <a:gd name="connsiteY13" fmla="*/ 3666546 h 5310352"/>
              <a:gd name="connsiteX14" fmla="*/ 1071257 w 2036049"/>
              <a:gd name="connsiteY14" fmla="*/ 4048191 h 5310352"/>
              <a:gd name="connsiteX15" fmla="*/ 1669566 w 2036049"/>
              <a:gd name="connsiteY15" fmla="*/ 3523594 h 5310352"/>
              <a:gd name="connsiteX16" fmla="*/ 1721159 w 2036049"/>
              <a:gd name="connsiteY16" fmla="*/ 2294770 h 5310352"/>
              <a:gd name="connsiteX17" fmla="*/ 1730492 w 2036049"/>
              <a:gd name="connsiteY17" fmla="*/ 1758294 h 5310352"/>
              <a:gd name="connsiteX18" fmla="*/ 506968 w 2036049"/>
              <a:gd name="connsiteY18" fmla="*/ 1758294 h 5310352"/>
              <a:gd name="connsiteX19" fmla="*/ 506968 w 2036049"/>
              <a:gd name="connsiteY19" fmla="*/ 1292158 h 5310352"/>
              <a:gd name="connsiteX20" fmla="*/ 1738347 w 2036049"/>
              <a:gd name="connsiteY20" fmla="*/ 1292158 h 5310352"/>
              <a:gd name="connsiteX21" fmla="*/ 1744204 w 2036049"/>
              <a:gd name="connsiteY21" fmla="*/ 915330 h 5310352"/>
              <a:gd name="connsiteX22" fmla="*/ 1744724 w 2036049"/>
              <a:gd name="connsiteY22" fmla="*/ 915330 h 5310352"/>
              <a:gd name="connsiteX23" fmla="*/ 1529212 w 2036049"/>
              <a:gd name="connsiteY23" fmla="*/ 502948 h 5310352"/>
              <a:gd name="connsiteX24" fmla="*/ 2032192 w 2036049"/>
              <a:gd name="connsiteY24" fmla="*/ 0 h 5310352"/>
              <a:gd name="connsiteX25" fmla="*/ 1714727 w 2036049"/>
              <a:gd name="connsiteY25" fmla="*/ 2652767 h 5310352"/>
              <a:gd name="connsiteX26" fmla="*/ 1706406 w 2036049"/>
              <a:gd name="connsiteY26" fmla="*/ 3086224 h 5310352"/>
              <a:gd name="connsiteX27" fmla="*/ 1714727 w 2036049"/>
              <a:gd name="connsiteY27" fmla="*/ 2652767 h 531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36049" h="5310352">
                <a:moveTo>
                  <a:pt x="2032192" y="0"/>
                </a:moveTo>
                <a:lnTo>
                  <a:pt x="2036049" y="329"/>
                </a:lnTo>
                <a:lnTo>
                  <a:pt x="2036049" y="292973"/>
                </a:lnTo>
                <a:lnTo>
                  <a:pt x="2032192" y="292584"/>
                </a:lnTo>
                <a:cubicBezTo>
                  <a:pt x="1916006" y="292584"/>
                  <a:pt x="1821826" y="386791"/>
                  <a:pt x="1821826" y="502948"/>
                </a:cubicBezTo>
                <a:cubicBezTo>
                  <a:pt x="1821826" y="619133"/>
                  <a:pt x="1916006" y="713313"/>
                  <a:pt x="2032192" y="713313"/>
                </a:cubicBezTo>
                <a:lnTo>
                  <a:pt x="2036049" y="712924"/>
                </a:lnTo>
                <a:lnTo>
                  <a:pt x="2036049" y="5301227"/>
                </a:lnTo>
                <a:lnTo>
                  <a:pt x="2030823" y="5310352"/>
                </a:lnTo>
                <a:cubicBezTo>
                  <a:pt x="1962672" y="5127713"/>
                  <a:pt x="746839" y="4726991"/>
                  <a:pt x="373375" y="3909180"/>
                </a:cubicBezTo>
                <a:cubicBezTo>
                  <a:pt x="357008" y="3928257"/>
                  <a:pt x="288856" y="3993671"/>
                  <a:pt x="223441" y="4056375"/>
                </a:cubicBezTo>
                <a:cubicBezTo>
                  <a:pt x="2620" y="3846476"/>
                  <a:pt x="-46455" y="3173123"/>
                  <a:pt x="40774" y="2889626"/>
                </a:cubicBezTo>
                <a:cubicBezTo>
                  <a:pt x="112812" y="2943517"/>
                  <a:pt x="749576" y="3383022"/>
                  <a:pt x="1019445" y="3606579"/>
                </a:cubicBezTo>
                <a:cubicBezTo>
                  <a:pt x="984001" y="3609316"/>
                  <a:pt x="738656" y="3658363"/>
                  <a:pt x="675157" y="3666546"/>
                </a:cubicBezTo>
                <a:cubicBezTo>
                  <a:pt x="698887" y="3688360"/>
                  <a:pt x="943028" y="3986773"/>
                  <a:pt x="1071257" y="4048191"/>
                </a:cubicBezTo>
                <a:cubicBezTo>
                  <a:pt x="1409058" y="4210057"/>
                  <a:pt x="1585266" y="4121105"/>
                  <a:pt x="1669566" y="3523594"/>
                </a:cubicBezTo>
                <a:cubicBezTo>
                  <a:pt x="812445" y="3324040"/>
                  <a:pt x="725709" y="2551992"/>
                  <a:pt x="1721159" y="2294770"/>
                </a:cubicBezTo>
                <a:cubicBezTo>
                  <a:pt x="1724279" y="2118015"/>
                  <a:pt x="1727481" y="1933214"/>
                  <a:pt x="1730492" y="1758294"/>
                </a:cubicBezTo>
                <a:lnTo>
                  <a:pt x="506968" y="1758294"/>
                </a:lnTo>
                <a:lnTo>
                  <a:pt x="506968" y="1292158"/>
                </a:lnTo>
                <a:lnTo>
                  <a:pt x="1738347" y="1292158"/>
                </a:lnTo>
                <a:cubicBezTo>
                  <a:pt x="1741905" y="1078919"/>
                  <a:pt x="1744204" y="931177"/>
                  <a:pt x="1744204" y="915330"/>
                </a:cubicBezTo>
                <a:lnTo>
                  <a:pt x="1744724" y="915330"/>
                </a:lnTo>
                <a:cubicBezTo>
                  <a:pt x="1614552" y="824434"/>
                  <a:pt x="1529212" y="673763"/>
                  <a:pt x="1529212" y="502948"/>
                </a:cubicBezTo>
                <a:cubicBezTo>
                  <a:pt x="1529212" y="225172"/>
                  <a:pt x="1754413" y="0"/>
                  <a:pt x="2032192" y="0"/>
                </a:cubicBezTo>
                <a:close/>
                <a:moveTo>
                  <a:pt x="1714727" y="2652767"/>
                </a:moveTo>
                <a:cubicBezTo>
                  <a:pt x="1372519" y="2767392"/>
                  <a:pt x="1373586" y="2979016"/>
                  <a:pt x="1706406" y="3086224"/>
                </a:cubicBezTo>
                <a:cubicBezTo>
                  <a:pt x="1708431" y="2990019"/>
                  <a:pt x="1711360" y="2835872"/>
                  <a:pt x="1714727" y="2652767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 w="2471" cap="flat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6468555-7C91-4DC4-852B-128263D97165}"/>
              </a:ext>
            </a:extLst>
          </p:cNvPr>
          <p:cNvSpPr/>
          <p:nvPr userDrawn="1"/>
        </p:nvSpPr>
        <p:spPr>
          <a:xfrm>
            <a:off x="304800" y="773907"/>
            <a:ext cx="2025597" cy="5300898"/>
          </a:xfrm>
          <a:custGeom>
            <a:avLst/>
            <a:gdLst>
              <a:gd name="connsiteX0" fmla="*/ 0 w 2025597"/>
              <a:gd name="connsiteY0" fmla="*/ 0 h 5300898"/>
              <a:gd name="connsiteX1" fmla="*/ 82086 w 2025597"/>
              <a:gd name="connsiteY1" fmla="*/ 6998 h 5300898"/>
              <a:gd name="connsiteX2" fmla="*/ 482728 w 2025597"/>
              <a:gd name="connsiteY2" fmla="*/ 377402 h 5300898"/>
              <a:gd name="connsiteX3" fmla="*/ 1197880 w 2025597"/>
              <a:gd name="connsiteY3" fmla="*/ 1291829 h 5300898"/>
              <a:gd name="connsiteX4" fmla="*/ 1521394 w 2025597"/>
              <a:gd name="connsiteY4" fmla="*/ 1291829 h 5300898"/>
              <a:gd name="connsiteX5" fmla="*/ 1521394 w 2025597"/>
              <a:gd name="connsiteY5" fmla="*/ 1757965 h 5300898"/>
              <a:gd name="connsiteX6" fmla="*/ 1184222 w 2025597"/>
              <a:gd name="connsiteY6" fmla="*/ 1757965 h 5300898"/>
              <a:gd name="connsiteX7" fmla="*/ 308736 w 2025597"/>
              <a:gd name="connsiteY7" fmla="*/ 2534502 h 5300898"/>
              <a:gd name="connsiteX8" fmla="*/ 321929 w 2025597"/>
              <a:gd name="connsiteY8" fmla="*/ 3191898 h 5300898"/>
              <a:gd name="connsiteX9" fmla="*/ 324502 w 2025597"/>
              <a:gd name="connsiteY9" fmla="*/ 3224687 h 5300898"/>
              <a:gd name="connsiteX10" fmla="*/ 1084212 w 2025597"/>
              <a:gd name="connsiteY10" fmla="*/ 3949687 h 5300898"/>
              <a:gd name="connsiteX11" fmla="*/ 1350441 w 2025597"/>
              <a:gd name="connsiteY11" fmla="*/ 3666217 h 5300898"/>
              <a:gd name="connsiteX12" fmla="*/ 1006180 w 2025597"/>
              <a:gd name="connsiteY12" fmla="*/ 3606250 h 5300898"/>
              <a:gd name="connsiteX13" fmla="*/ 1984824 w 2025597"/>
              <a:gd name="connsiteY13" fmla="*/ 2889297 h 5300898"/>
              <a:gd name="connsiteX14" fmla="*/ 1802184 w 2025597"/>
              <a:gd name="connsiteY14" fmla="*/ 4056046 h 5300898"/>
              <a:gd name="connsiteX15" fmla="*/ 1652223 w 2025597"/>
              <a:gd name="connsiteY15" fmla="*/ 3908851 h 5300898"/>
              <a:gd name="connsiteX16" fmla="*/ 1191831 w 2025597"/>
              <a:gd name="connsiteY16" fmla="*/ 4495223 h 5300898"/>
              <a:gd name="connsiteX17" fmla="*/ 809882 w 2025597"/>
              <a:gd name="connsiteY17" fmla="*/ 5131489 h 5300898"/>
              <a:gd name="connsiteX18" fmla="*/ 893771 w 2025597"/>
              <a:gd name="connsiteY18" fmla="*/ 4726033 h 5300898"/>
              <a:gd name="connsiteX19" fmla="*/ 6748 w 2025597"/>
              <a:gd name="connsiteY19" fmla="*/ 5289114 h 5300898"/>
              <a:gd name="connsiteX20" fmla="*/ 0 w 2025597"/>
              <a:gd name="connsiteY20" fmla="*/ 5300898 h 5300898"/>
              <a:gd name="connsiteX21" fmla="*/ 0 w 2025597"/>
              <a:gd name="connsiteY21" fmla="*/ 712595 h 5300898"/>
              <a:gd name="connsiteX22" fmla="*/ 38541 w 2025597"/>
              <a:gd name="connsiteY22" fmla="*/ 708710 h 5300898"/>
              <a:gd name="connsiteX23" fmla="*/ 206537 w 2025597"/>
              <a:gd name="connsiteY23" fmla="*/ 502619 h 5300898"/>
              <a:gd name="connsiteX24" fmla="*/ 38541 w 2025597"/>
              <a:gd name="connsiteY24" fmla="*/ 296530 h 5300898"/>
              <a:gd name="connsiteX25" fmla="*/ 0 w 2025597"/>
              <a:gd name="connsiteY25" fmla="*/ 292644 h 5300898"/>
              <a:gd name="connsiteX26" fmla="*/ 0 w 2025597"/>
              <a:gd name="connsiteY26" fmla="*/ 0 h 5300898"/>
              <a:gd name="connsiteX27" fmla="*/ 419394 w 2025597"/>
              <a:gd name="connsiteY27" fmla="*/ 773635 h 5300898"/>
              <a:gd name="connsiteX28" fmla="*/ 281421 w 2025597"/>
              <a:gd name="connsiteY28" fmla="*/ 916643 h 5300898"/>
              <a:gd name="connsiteX29" fmla="*/ 287251 w 2025597"/>
              <a:gd name="connsiteY29" fmla="*/ 1291829 h 5300898"/>
              <a:gd name="connsiteX30" fmla="*/ 809554 w 2025597"/>
              <a:gd name="connsiteY30" fmla="*/ 1291829 h 5300898"/>
              <a:gd name="connsiteX31" fmla="*/ 419394 w 2025597"/>
              <a:gd name="connsiteY31" fmla="*/ 773635 h 5300898"/>
              <a:gd name="connsiteX32" fmla="*/ 295106 w 2025597"/>
              <a:gd name="connsiteY32" fmla="*/ 1757965 h 5300898"/>
              <a:gd name="connsiteX33" fmla="*/ 302250 w 2025597"/>
              <a:gd name="connsiteY33" fmla="*/ 2169060 h 5300898"/>
              <a:gd name="connsiteX34" fmla="*/ 777120 w 2025597"/>
              <a:gd name="connsiteY34" fmla="*/ 1757965 h 5300898"/>
              <a:gd name="connsiteX35" fmla="*/ 295106 w 2025597"/>
              <a:gd name="connsiteY35" fmla="*/ 1757965 h 5300898"/>
              <a:gd name="connsiteX36" fmla="*/ 384086 w 2025597"/>
              <a:gd name="connsiteY36" fmla="*/ 3687456 h 5300898"/>
              <a:gd name="connsiteX37" fmla="*/ 749340 w 2025597"/>
              <a:gd name="connsiteY37" fmla="*/ 4116041 h 5300898"/>
              <a:gd name="connsiteX38" fmla="*/ 384086 w 2025597"/>
              <a:gd name="connsiteY38" fmla="*/ 3687456 h 530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25597" h="5300898">
                <a:moveTo>
                  <a:pt x="0" y="0"/>
                </a:moveTo>
                <a:lnTo>
                  <a:pt x="82086" y="6998"/>
                </a:lnTo>
                <a:cubicBezTo>
                  <a:pt x="277519" y="40718"/>
                  <a:pt x="433968" y="187466"/>
                  <a:pt x="482728" y="377402"/>
                </a:cubicBezTo>
                <a:cubicBezTo>
                  <a:pt x="724351" y="483105"/>
                  <a:pt x="1113334" y="798104"/>
                  <a:pt x="1197880" y="1291829"/>
                </a:cubicBezTo>
                <a:lnTo>
                  <a:pt x="1521394" y="1291829"/>
                </a:lnTo>
                <a:lnTo>
                  <a:pt x="1521394" y="1757965"/>
                </a:lnTo>
                <a:lnTo>
                  <a:pt x="1184222" y="1757965"/>
                </a:lnTo>
                <a:cubicBezTo>
                  <a:pt x="1097432" y="2124228"/>
                  <a:pt x="820310" y="2408847"/>
                  <a:pt x="308736" y="2534502"/>
                </a:cubicBezTo>
                <a:cubicBezTo>
                  <a:pt x="315223" y="2893567"/>
                  <a:pt x="320642" y="3174628"/>
                  <a:pt x="321929" y="3191898"/>
                </a:cubicBezTo>
                <a:cubicBezTo>
                  <a:pt x="322750" y="3203120"/>
                  <a:pt x="323653" y="3213684"/>
                  <a:pt x="324502" y="3224687"/>
                </a:cubicBezTo>
                <a:cubicBezTo>
                  <a:pt x="657787" y="3357923"/>
                  <a:pt x="937427" y="3635070"/>
                  <a:pt x="1084212" y="3949687"/>
                </a:cubicBezTo>
                <a:cubicBezTo>
                  <a:pt x="1203655" y="3839003"/>
                  <a:pt x="1333471" y="3681818"/>
                  <a:pt x="1350441" y="3666217"/>
                </a:cubicBezTo>
                <a:cubicBezTo>
                  <a:pt x="1286942" y="3658034"/>
                  <a:pt x="1041597" y="3608987"/>
                  <a:pt x="1006180" y="3606250"/>
                </a:cubicBezTo>
                <a:cubicBezTo>
                  <a:pt x="1276049" y="3382693"/>
                  <a:pt x="1912813" y="2943188"/>
                  <a:pt x="1984824" y="2889297"/>
                </a:cubicBezTo>
                <a:cubicBezTo>
                  <a:pt x="2072052" y="3172794"/>
                  <a:pt x="2022978" y="3846147"/>
                  <a:pt x="1802184" y="4056046"/>
                </a:cubicBezTo>
                <a:cubicBezTo>
                  <a:pt x="1736742" y="3993342"/>
                  <a:pt x="1668618" y="3927928"/>
                  <a:pt x="1652223" y="3908851"/>
                </a:cubicBezTo>
                <a:cubicBezTo>
                  <a:pt x="1549065" y="4134734"/>
                  <a:pt x="1381588" y="4328787"/>
                  <a:pt x="1191831" y="4495223"/>
                </a:cubicBezTo>
                <a:cubicBezTo>
                  <a:pt x="1171714" y="4733641"/>
                  <a:pt x="1055063" y="4959963"/>
                  <a:pt x="809882" y="5131489"/>
                </a:cubicBezTo>
                <a:cubicBezTo>
                  <a:pt x="867715" y="5032055"/>
                  <a:pt x="896043" y="4887542"/>
                  <a:pt x="893771" y="4726033"/>
                </a:cubicBezTo>
                <a:cubicBezTo>
                  <a:pt x="493612" y="5003306"/>
                  <a:pt x="88642" y="5180100"/>
                  <a:pt x="6748" y="5289114"/>
                </a:cubicBezTo>
                <a:lnTo>
                  <a:pt x="0" y="5300898"/>
                </a:lnTo>
                <a:lnTo>
                  <a:pt x="0" y="712595"/>
                </a:lnTo>
                <a:lnTo>
                  <a:pt x="38541" y="708710"/>
                </a:lnTo>
                <a:cubicBezTo>
                  <a:pt x="134409" y="689095"/>
                  <a:pt x="206537" y="604281"/>
                  <a:pt x="206537" y="502619"/>
                </a:cubicBezTo>
                <a:cubicBezTo>
                  <a:pt x="206537" y="400982"/>
                  <a:pt x="134409" y="316150"/>
                  <a:pt x="38541" y="296530"/>
                </a:cubicBezTo>
                <a:lnTo>
                  <a:pt x="0" y="292644"/>
                </a:lnTo>
                <a:lnTo>
                  <a:pt x="0" y="0"/>
                </a:lnTo>
                <a:close/>
                <a:moveTo>
                  <a:pt x="419394" y="773635"/>
                </a:moveTo>
                <a:cubicBezTo>
                  <a:pt x="383265" y="829963"/>
                  <a:pt x="336435" y="878681"/>
                  <a:pt x="281421" y="916643"/>
                </a:cubicBezTo>
                <a:cubicBezTo>
                  <a:pt x="281531" y="937991"/>
                  <a:pt x="283802" y="1083407"/>
                  <a:pt x="287251" y="1291829"/>
                </a:cubicBezTo>
                <a:lnTo>
                  <a:pt x="809554" y="1291829"/>
                </a:lnTo>
                <a:cubicBezTo>
                  <a:pt x="773343" y="1102648"/>
                  <a:pt x="664876" y="921542"/>
                  <a:pt x="419394" y="773635"/>
                </a:cubicBezTo>
                <a:close/>
                <a:moveTo>
                  <a:pt x="295106" y="1757965"/>
                </a:moveTo>
                <a:cubicBezTo>
                  <a:pt x="297405" y="1891885"/>
                  <a:pt x="299841" y="2031581"/>
                  <a:pt x="302250" y="2169060"/>
                </a:cubicBezTo>
                <a:cubicBezTo>
                  <a:pt x="595246" y="2071076"/>
                  <a:pt x="721586" y="1905680"/>
                  <a:pt x="777120" y="1757965"/>
                </a:cubicBezTo>
                <a:lnTo>
                  <a:pt x="295106" y="1757965"/>
                </a:lnTo>
                <a:close/>
                <a:moveTo>
                  <a:pt x="384086" y="3687456"/>
                </a:moveTo>
                <a:cubicBezTo>
                  <a:pt x="453770" y="4023449"/>
                  <a:pt x="568451" y="4139962"/>
                  <a:pt x="749340" y="4116041"/>
                </a:cubicBezTo>
                <a:cubicBezTo>
                  <a:pt x="665286" y="3942023"/>
                  <a:pt x="544037" y="3787520"/>
                  <a:pt x="384086" y="3687456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 w="2471" cap="flat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1715693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B4354-77F0-4DDF-8166-9112D9769F35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</p:spTree>
    <p:extLst>
      <p:ext uri="{BB962C8B-B14F-4D97-AF65-F5344CB8AC3E}">
        <p14:creationId xmlns:p14="http://schemas.microsoft.com/office/powerpoint/2010/main" val="8144975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 and a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E41C1-F7C6-468B-BBEA-86C8BDBCCBAF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181C5CAE-6039-4CD8-899D-F995448B72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417571" y="2057400"/>
            <a:ext cx="2469627" cy="3771900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22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5788152" cy="7017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SLIDE’S HEADING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AD9A-DA75-4A91-8AD4-BDF573DB5ABB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93BAD73E-AB62-4742-9117-73D1A1AD77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799" y="1031272"/>
            <a:ext cx="5791199" cy="1251699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concise. Do your best to not exceed three lines.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E81E912-B839-4D85-B263-26B7C475C5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0" y="2391515"/>
            <a:ext cx="5791200" cy="3437785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995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 - Pictures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5919C-7722-4BCA-A5DF-1C1F90B1D8B9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E1A59FBD-C82A-4C52-8A4C-A71F70141DC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4800" y="2057400"/>
            <a:ext cx="2584498" cy="2584498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CB7EC3FD-1533-4AF8-AA1D-4C511B0A3AB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97614" y="2063887"/>
            <a:ext cx="2584498" cy="2584498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AE7A9FB1-400D-4CAA-99DF-4675C39772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96915" y="2063887"/>
            <a:ext cx="2584498" cy="2584498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EC9A474B-0150-45E2-BAAE-F9C6BF0B608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96216" y="2063887"/>
            <a:ext cx="2584498" cy="2584498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174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- Table Char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1B859-636A-4896-B6CE-CACD230F8E3E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6C82EEC8-190C-4B35-AAD0-CBAF1C0ACFA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32490" y="2057399"/>
            <a:ext cx="3754711" cy="1710013"/>
          </a:xfr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marL="0" indent="0" algn="ctr">
              <a:buNone/>
              <a:defRPr lang="en-US"/>
            </a:lvl1pPr>
          </a:lstStyle>
          <a:p>
            <a:pPr marL="228600" lvl="0" indent="-228600" algn="ctr"/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42613881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-ti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83BEAE8-F93C-4D0C-B8D8-2472AE46BB29}"/>
              </a:ext>
            </a:extLst>
          </p:cNvPr>
          <p:cNvSpPr/>
          <p:nvPr userDrawn="1"/>
        </p:nvSpPr>
        <p:spPr>
          <a:xfrm>
            <a:off x="304800" y="0"/>
            <a:ext cx="5788152" cy="58267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192" y="172857"/>
            <a:ext cx="5122416" cy="70173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HEADING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DF9CA-8505-45D5-B34B-613E907BAE06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9192" y="1031273"/>
            <a:ext cx="5122416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over here. Do your best to not exceed two lines.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82163AD-4A13-48AB-A487-B47BA230B483}"/>
              </a:ext>
            </a:extLst>
          </p:cNvPr>
          <p:cNvCxnSpPr/>
          <p:nvPr userDrawn="1"/>
        </p:nvCxnSpPr>
        <p:spPr>
          <a:xfrm>
            <a:off x="716287" y="957194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5498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00A5D3-CBD7-40DA-B6C6-0106631BE6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034461" y="2494195"/>
            <a:ext cx="4426133" cy="2768600"/>
          </a:xfrm>
          <a:custGeom>
            <a:avLst/>
            <a:gdLst>
              <a:gd name="connsiteX0" fmla="*/ 0 w 4426133"/>
              <a:gd name="connsiteY0" fmla="*/ 0 h 2768600"/>
              <a:gd name="connsiteX1" fmla="*/ 4426133 w 4426133"/>
              <a:gd name="connsiteY1" fmla="*/ 0 h 2768600"/>
              <a:gd name="connsiteX2" fmla="*/ 4426133 w 4426133"/>
              <a:gd name="connsiteY2" fmla="*/ 2768600 h 2768600"/>
              <a:gd name="connsiteX3" fmla="*/ 0 w 4426133"/>
              <a:gd name="connsiteY3" fmla="*/ 2768600 h 276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6133" h="2768600">
                <a:moveTo>
                  <a:pt x="0" y="0"/>
                </a:moveTo>
                <a:lnTo>
                  <a:pt x="4426133" y="0"/>
                </a:lnTo>
                <a:lnTo>
                  <a:pt x="4426133" y="2768600"/>
                </a:lnTo>
                <a:lnTo>
                  <a:pt x="0" y="2768600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E07EC-A442-409F-83AB-5D3AE8876A09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</p:spTree>
    <p:extLst>
      <p:ext uri="{BB962C8B-B14F-4D97-AF65-F5344CB8AC3E}">
        <p14:creationId xmlns:p14="http://schemas.microsoft.com/office/powerpoint/2010/main" val="31714433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k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E73281B-957A-4450-932A-7935A2D2C5C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48100" y="2255520"/>
            <a:ext cx="4495800" cy="2567940"/>
          </a:xfrm>
          <a:custGeom>
            <a:avLst/>
            <a:gdLst>
              <a:gd name="connsiteX0" fmla="*/ 0 w 4495800"/>
              <a:gd name="connsiteY0" fmla="*/ 0 h 2567940"/>
              <a:gd name="connsiteX1" fmla="*/ 4495800 w 4495800"/>
              <a:gd name="connsiteY1" fmla="*/ 0 h 2567940"/>
              <a:gd name="connsiteX2" fmla="*/ 4495800 w 4495800"/>
              <a:gd name="connsiteY2" fmla="*/ 2567940 h 2567940"/>
              <a:gd name="connsiteX3" fmla="*/ 0 w 4495800"/>
              <a:gd name="connsiteY3" fmla="*/ 2567940 h 256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800" h="2567940">
                <a:moveTo>
                  <a:pt x="0" y="0"/>
                </a:moveTo>
                <a:lnTo>
                  <a:pt x="4495800" y="0"/>
                </a:lnTo>
                <a:lnTo>
                  <a:pt x="4495800" y="2567940"/>
                </a:lnTo>
                <a:lnTo>
                  <a:pt x="0" y="2567940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6CEE-0732-4F92-941D-AF9802E2FFEB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</p:spTree>
    <p:extLst>
      <p:ext uri="{BB962C8B-B14F-4D97-AF65-F5344CB8AC3E}">
        <p14:creationId xmlns:p14="http://schemas.microsoft.com/office/powerpoint/2010/main" val="14221444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ptop Contr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7D3379F5-E8B4-4D18-AFEB-0F1C1FD06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5790" y="959254"/>
            <a:ext cx="6406935" cy="4007616"/>
          </a:xfrm>
          <a:custGeom>
            <a:avLst/>
            <a:gdLst>
              <a:gd name="connsiteX0" fmla="*/ 0 w 6406935"/>
              <a:gd name="connsiteY0" fmla="*/ 0 h 4007616"/>
              <a:gd name="connsiteX1" fmla="*/ 6406935 w 6406935"/>
              <a:gd name="connsiteY1" fmla="*/ 0 h 4007616"/>
              <a:gd name="connsiteX2" fmla="*/ 6406935 w 6406935"/>
              <a:gd name="connsiteY2" fmla="*/ 4007616 h 4007616"/>
              <a:gd name="connsiteX3" fmla="*/ 0 w 6406935"/>
              <a:gd name="connsiteY3" fmla="*/ 4007616 h 4007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06935" h="4007616">
                <a:moveTo>
                  <a:pt x="0" y="0"/>
                </a:moveTo>
                <a:lnTo>
                  <a:pt x="6406935" y="0"/>
                </a:lnTo>
                <a:lnTo>
                  <a:pt x="6406935" y="4007616"/>
                </a:lnTo>
                <a:lnTo>
                  <a:pt x="0" y="4007616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D804BB7-23CE-4D0D-BED9-76340ED3117D}"/>
              </a:ext>
            </a:extLst>
          </p:cNvPr>
          <p:cNvGrpSpPr/>
          <p:nvPr userDrawn="1"/>
        </p:nvGrpSpPr>
        <p:grpSpPr>
          <a:xfrm>
            <a:off x="304801" y="6126480"/>
            <a:ext cx="11582400" cy="426715"/>
            <a:chOff x="304801" y="6126480"/>
            <a:chExt cx="11582400" cy="42671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EFFC64D-F2EF-43F6-B0C4-9614C5AC3E79}"/>
                </a:ext>
              </a:extLst>
            </p:cNvPr>
            <p:cNvSpPr/>
            <p:nvPr userDrawn="1"/>
          </p:nvSpPr>
          <p:spPr>
            <a:xfrm>
              <a:off x="304801" y="6126480"/>
              <a:ext cx="11582400" cy="426715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14E35AC8-6A53-4C18-91F6-B3FD147E3F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8536" y="6181797"/>
              <a:ext cx="744012" cy="316080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1DE9EEA-05BA-4CFC-9DED-CB90365BA0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0857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A09199C-FAAA-4E68-A512-C7652A2FAC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23015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1E0404-1886-4A51-A3DF-16EBBC2C6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3F35-F931-4C11-954E-FEF34EE5EF9A}" type="datetime1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E7757F-229C-4082-AC04-8AFC6341E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9162F-D10A-44C6-8C5D-0D86283B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5126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ne Contra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4C12B0C2-6102-4D4C-8F14-801B3A5789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17489" y="443883"/>
            <a:ext cx="2445150" cy="5191215"/>
          </a:xfrm>
          <a:custGeom>
            <a:avLst/>
            <a:gdLst>
              <a:gd name="connsiteX0" fmla="*/ 0 w 2445150"/>
              <a:gd name="connsiteY0" fmla="*/ 0 h 5191215"/>
              <a:gd name="connsiteX1" fmla="*/ 2445150 w 2445150"/>
              <a:gd name="connsiteY1" fmla="*/ 0 h 5191215"/>
              <a:gd name="connsiteX2" fmla="*/ 2445150 w 2445150"/>
              <a:gd name="connsiteY2" fmla="*/ 5191215 h 5191215"/>
              <a:gd name="connsiteX3" fmla="*/ 0 w 2445150"/>
              <a:gd name="connsiteY3" fmla="*/ 5191215 h 5191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5150" h="5191215">
                <a:moveTo>
                  <a:pt x="0" y="0"/>
                </a:moveTo>
                <a:lnTo>
                  <a:pt x="2445150" y="0"/>
                </a:lnTo>
                <a:lnTo>
                  <a:pt x="2445150" y="5191215"/>
                </a:lnTo>
                <a:lnTo>
                  <a:pt x="0" y="5191215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5552D79-A0ED-46F2-B952-9312641222F3}"/>
              </a:ext>
            </a:extLst>
          </p:cNvPr>
          <p:cNvCxnSpPr/>
          <p:nvPr userDrawn="1"/>
        </p:nvCxnSpPr>
        <p:spPr>
          <a:xfrm>
            <a:off x="6096000" y="957194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A724727F-8E60-4DE9-9156-70DF0E1249E7}"/>
              </a:ext>
            </a:extLst>
          </p:cNvPr>
          <p:cNvGrpSpPr/>
          <p:nvPr userDrawn="1"/>
        </p:nvGrpSpPr>
        <p:grpSpPr>
          <a:xfrm>
            <a:off x="304801" y="6126480"/>
            <a:ext cx="11582400" cy="426715"/>
            <a:chOff x="304801" y="6126480"/>
            <a:chExt cx="11582400" cy="42671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1AFCAE8-E49C-46FA-9098-87740AA47818}"/>
                </a:ext>
              </a:extLst>
            </p:cNvPr>
            <p:cNvSpPr/>
            <p:nvPr userDrawn="1"/>
          </p:nvSpPr>
          <p:spPr>
            <a:xfrm>
              <a:off x="304801" y="6126480"/>
              <a:ext cx="11582400" cy="426715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37E0768-65F7-4B01-804B-BCAE95941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8536" y="6181797"/>
              <a:ext cx="744012" cy="316080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4C72F61-0E5D-4E32-B81A-FC77893649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0857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5B68235-C101-4417-947B-BE53725C557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23015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09552" y="172857"/>
            <a:ext cx="5977647" cy="7017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SLIDE’S HEADER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0145D-D6B6-4427-83D9-CE071163C391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9552" y="1031273"/>
            <a:ext cx="5977647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Do your best to not exceed two lines.</a:t>
            </a:r>
          </a:p>
        </p:txBody>
      </p:sp>
    </p:spTree>
    <p:extLst>
      <p:ext uri="{BB962C8B-B14F-4D97-AF65-F5344CB8AC3E}">
        <p14:creationId xmlns:p14="http://schemas.microsoft.com/office/powerpoint/2010/main" val="2577240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ran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28">
            <a:extLst>
              <a:ext uri="{FF2B5EF4-FFF2-40B4-BE49-F238E27FC236}">
                <a16:creationId xmlns:a16="http://schemas.microsoft.com/office/drawing/2014/main" id="{88B42F85-A718-4224-9501-A2799D699649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rgbClr val="8FB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3737D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99050D-984C-4E19-9E1A-4CD292383A0D}"/>
              </a:ext>
            </a:extLst>
          </p:cNvPr>
          <p:cNvCxnSpPr/>
          <p:nvPr/>
        </p:nvCxnSpPr>
        <p:spPr>
          <a:xfrm>
            <a:off x="5797019" y="3429000"/>
            <a:ext cx="597962" cy="0"/>
          </a:xfrm>
          <a:prstGeom prst="line">
            <a:avLst/>
          </a:prstGeom>
          <a:ln w="76200">
            <a:solidFill>
              <a:srgbClr val="FFC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11">
            <a:extLst>
              <a:ext uri="{FF2B5EF4-FFF2-40B4-BE49-F238E27FC236}">
                <a16:creationId xmlns:a16="http://schemas.microsoft.com/office/drawing/2014/main" id="{1EBAECF7-164D-4419-B7CB-E458C2AC3121}"/>
              </a:ext>
            </a:extLst>
          </p:cNvPr>
          <p:cNvSpPr/>
          <p:nvPr/>
        </p:nvSpPr>
        <p:spPr>
          <a:xfrm>
            <a:off x="5639445" y="5895975"/>
            <a:ext cx="913111" cy="413727"/>
          </a:xfrm>
          <a:prstGeom prst="rect">
            <a:avLst/>
          </a:prstGeom>
          <a:solidFill>
            <a:srgbClr val="FF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3FED0EC0-A31A-4FFB-823C-FF0072D8F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3994" y="5944798"/>
            <a:ext cx="744012" cy="316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BD7FE-5910-4840-9838-A66DCA5ABA9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561397" y="1822430"/>
            <a:ext cx="5074920" cy="1311128"/>
          </a:xfrm>
        </p:spPr>
        <p:txBody>
          <a:bodyPr anchor="t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YOUR TRANSITION’S 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323D5-16CF-4643-8ED4-144A2183D006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3556635" y="3589021"/>
            <a:ext cx="5074920" cy="1581912"/>
          </a:xfrm>
        </p:spPr>
        <p:txBody>
          <a:bodyPr>
            <a:no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And your transition’s sub-title can go here. This one can go up to three lines!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51EAE2C-00FD-4ECA-B759-9E1521EBD5D8}"/>
              </a:ext>
            </a:extLst>
          </p:cNvPr>
          <p:cNvSpPr/>
          <p:nvPr userDrawn="1"/>
        </p:nvSpPr>
        <p:spPr>
          <a:xfrm>
            <a:off x="9851151" y="773578"/>
            <a:ext cx="2036049" cy="5310352"/>
          </a:xfrm>
          <a:custGeom>
            <a:avLst/>
            <a:gdLst>
              <a:gd name="connsiteX0" fmla="*/ 2032192 w 2036049"/>
              <a:gd name="connsiteY0" fmla="*/ 0 h 5310352"/>
              <a:gd name="connsiteX1" fmla="*/ 2036049 w 2036049"/>
              <a:gd name="connsiteY1" fmla="*/ 329 h 5310352"/>
              <a:gd name="connsiteX2" fmla="*/ 2036049 w 2036049"/>
              <a:gd name="connsiteY2" fmla="*/ 292973 h 5310352"/>
              <a:gd name="connsiteX3" fmla="*/ 2032192 w 2036049"/>
              <a:gd name="connsiteY3" fmla="*/ 292584 h 5310352"/>
              <a:gd name="connsiteX4" fmla="*/ 1821826 w 2036049"/>
              <a:gd name="connsiteY4" fmla="*/ 502948 h 5310352"/>
              <a:gd name="connsiteX5" fmla="*/ 2032192 w 2036049"/>
              <a:gd name="connsiteY5" fmla="*/ 713313 h 5310352"/>
              <a:gd name="connsiteX6" fmla="*/ 2036049 w 2036049"/>
              <a:gd name="connsiteY6" fmla="*/ 712924 h 5310352"/>
              <a:gd name="connsiteX7" fmla="*/ 2036049 w 2036049"/>
              <a:gd name="connsiteY7" fmla="*/ 5301227 h 5310352"/>
              <a:gd name="connsiteX8" fmla="*/ 2030823 w 2036049"/>
              <a:gd name="connsiteY8" fmla="*/ 5310352 h 5310352"/>
              <a:gd name="connsiteX9" fmla="*/ 373375 w 2036049"/>
              <a:gd name="connsiteY9" fmla="*/ 3909180 h 5310352"/>
              <a:gd name="connsiteX10" fmla="*/ 223441 w 2036049"/>
              <a:gd name="connsiteY10" fmla="*/ 4056375 h 5310352"/>
              <a:gd name="connsiteX11" fmla="*/ 40774 w 2036049"/>
              <a:gd name="connsiteY11" fmla="*/ 2889626 h 5310352"/>
              <a:gd name="connsiteX12" fmla="*/ 1019445 w 2036049"/>
              <a:gd name="connsiteY12" fmla="*/ 3606579 h 5310352"/>
              <a:gd name="connsiteX13" fmla="*/ 675157 w 2036049"/>
              <a:gd name="connsiteY13" fmla="*/ 3666546 h 5310352"/>
              <a:gd name="connsiteX14" fmla="*/ 1071257 w 2036049"/>
              <a:gd name="connsiteY14" fmla="*/ 4048191 h 5310352"/>
              <a:gd name="connsiteX15" fmla="*/ 1669566 w 2036049"/>
              <a:gd name="connsiteY15" fmla="*/ 3523594 h 5310352"/>
              <a:gd name="connsiteX16" fmla="*/ 1721159 w 2036049"/>
              <a:gd name="connsiteY16" fmla="*/ 2294770 h 5310352"/>
              <a:gd name="connsiteX17" fmla="*/ 1730492 w 2036049"/>
              <a:gd name="connsiteY17" fmla="*/ 1758294 h 5310352"/>
              <a:gd name="connsiteX18" fmla="*/ 506968 w 2036049"/>
              <a:gd name="connsiteY18" fmla="*/ 1758294 h 5310352"/>
              <a:gd name="connsiteX19" fmla="*/ 506968 w 2036049"/>
              <a:gd name="connsiteY19" fmla="*/ 1292158 h 5310352"/>
              <a:gd name="connsiteX20" fmla="*/ 1738347 w 2036049"/>
              <a:gd name="connsiteY20" fmla="*/ 1292158 h 5310352"/>
              <a:gd name="connsiteX21" fmla="*/ 1744204 w 2036049"/>
              <a:gd name="connsiteY21" fmla="*/ 915330 h 5310352"/>
              <a:gd name="connsiteX22" fmla="*/ 1744724 w 2036049"/>
              <a:gd name="connsiteY22" fmla="*/ 915330 h 5310352"/>
              <a:gd name="connsiteX23" fmla="*/ 1529212 w 2036049"/>
              <a:gd name="connsiteY23" fmla="*/ 502948 h 5310352"/>
              <a:gd name="connsiteX24" fmla="*/ 2032192 w 2036049"/>
              <a:gd name="connsiteY24" fmla="*/ 0 h 5310352"/>
              <a:gd name="connsiteX25" fmla="*/ 1714727 w 2036049"/>
              <a:gd name="connsiteY25" fmla="*/ 2652767 h 5310352"/>
              <a:gd name="connsiteX26" fmla="*/ 1706406 w 2036049"/>
              <a:gd name="connsiteY26" fmla="*/ 3086224 h 5310352"/>
              <a:gd name="connsiteX27" fmla="*/ 1714727 w 2036049"/>
              <a:gd name="connsiteY27" fmla="*/ 2652767 h 531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36049" h="5310352">
                <a:moveTo>
                  <a:pt x="2032192" y="0"/>
                </a:moveTo>
                <a:lnTo>
                  <a:pt x="2036049" y="329"/>
                </a:lnTo>
                <a:lnTo>
                  <a:pt x="2036049" y="292973"/>
                </a:lnTo>
                <a:lnTo>
                  <a:pt x="2032192" y="292584"/>
                </a:lnTo>
                <a:cubicBezTo>
                  <a:pt x="1916006" y="292584"/>
                  <a:pt x="1821826" y="386791"/>
                  <a:pt x="1821826" y="502948"/>
                </a:cubicBezTo>
                <a:cubicBezTo>
                  <a:pt x="1821826" y="619133"/>
                  <a:pt x="1916006" y="713313"/>
                  <a:pt x="2032192" y="713313"/>
                </a:cubicBezTo>
                <a:lnTo>
                  <a:pt x="2036049" y="712924"/>
                </a:lnTo>
                <a:lnTo>
                  <a:pt x="2036049" y="5301227"/>
                </a:lnTo>
                <a:lnTo>
                  <a:pt x="2030823" y="5310352"/>
                </a:lnTo>
                <a:cubicBezTo>
                  <a:pt x="1962672" y="5127713"/>
                  <a:pt x="746839" y="4726991"/>
                  <a:pt x="373375" y="3909180"/>
                </a:cubicBezTo>
                <a:cubicBezTo>
                  <a:pt x="357008" y="3928257"/>
                  <a:pt x="288856" y="3993671"/>
                  <a:pt x="223441" y="4056375"/>
                </a:cubicBezTo>
                <a:cubicBezTo>
                  <a:pt x="2620" y="3846476"/>
                  <a:pt x="-46455" y="3173123"/>
                  <a:pt x="40774" y="2889626"/>
                </a:cubicBezTo>
                <a:cubicBezTo>
                  <a:pt x="112812" y="2943517"/>
                  <a:pt x="749576" y="3383022"/>
                  <a:pt x="1019445" y="3606579"/>
                </a:cubicBezTo>
                <a:cubicBezTo>
                  <a:pt x="984001" y="3609316"/>
                  <a:pt x="738656" y="3658363"/>
                  <a:pt x="675157" y="3666546"/>
                </a:cubicBezTo>
                <a:cubicBezTo>
                  <a:pt x="698887" y="3688360"/>
                  <a:pt x="943028" y="3986773"/>
                  <a:pt x="1071257" y="4048191"/>
                </a:cubicBezTo>
                <a:cubicBezTo>
                  <a:pt x="1409058" y="4210057"/>
                  <a:pt x="1585266" y="4121105"/>
                  <a:pt x="1669566" y="3523594"/>
                </a:cubicBezTo>
                <a:cubicBezTo>
                  <a:pt x="812445" y="3324040"/>
                  <a:pt x="725709" y="2551992"/>
                  <a:pt x="1721159" y="2294770"/>
                </a:cubicBezTo>
                <a:cubicBezTo>
                  <a:pt x="1724279" y="2118015"/>
                  <a:pt x="1727481" y="1933214"/>
                  <a:pt x="1730492" y="1758294"/>
                </a:cubicBezTo>
                <a:lnTo>
                  <a:pt x="506968" y="1758294"/>
                </a:lnTo>
                <a:lnTo>
                  <a:pt x="506968" y="1292158"/>
                </a:lnTo>
                <a:lnTo>
                  <a:pt x="1738347" y="1292158"/>
                </a:lnTo>
                <a:cubicBezTo>
                  <a:pt x="1741905" y="1078919"/>
                  <a:pt x="1744204" y="931177"/>
                  <a:pt x="1744204" y="915330"/>
                </a:cubicBezTo>
                <a:lnTo>
                  <a:pt x="1744724" y="915330"/>
                </a:lnTo>
                <a:cubicBezTo>
                  <a:pt x="1614552" y="824434"/>
                  <a:pt x="1529212" y="673763"/>
                  <a:pt x="1529212" y="502948"/>
                </a:cubicBezTo>
                <a:cubicBezTo>
                  <a:pt x="1529212" y="225172"/>
                  <a:pt x="1754413" y="0"/>
                  <a:pt x="2032192" y="0"/>
                </a:cubicBezTo>
                <a:close/>
                <a:moveTo>
                  <a:pt x="1714727" y="2652767"/>
                </a:moveTo>
                <a:cubicBezTo>
                  <a:pt x="1372519" y="2767392"/>
                  <a:pt x="1373586" y="2979016"/>
                  <a:pt x="1706406" y="3086224"/>
                </a:cubicBezTo>
                <a:cubicBezTo>
                  <a:pt x="1708431" y="2990019"/>
                  <a:pt x="1711360" y="2835872"/>
                  <a:pt x="1714727" y="2652767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 w="2471" cap="flat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66B2957-0EBB-4DDE-BE9C-E4A4317CC92A}"/>
              </a:ext>
            </a:extLst>
          </p:cNvPr>
          <p:cNvSpPr/>
          <p:nvPr userDrawn="1"/>
        </p:nvSpPr>
        <p:spPr>
          <a:xfrm>
            <a:off x="304800" y="773907"/>
            <a:ext cx="2025597" cy="5300898"/>
          </a:xfrm>
          <a:custGeom>
            <a:avLst/>
            <a:gdLst>
              <a:gd name="connsiteX0" fmla="*/ 0 w 2025597"/>
              <a:gd name="connsiteY0" fmla="*/ 0 h 5300898"/>
              <a:gd name="connsiteX1" fmla="*/ 82086 w 2025597"/>
              <a:gd name="connsiteY1" fmla="*/ 6998 h 5300898"/>
              <a:gd name="connsiteX2" fmla="*/ 482728 w 2025597"/>
              <a:gd name="connsiteY2" fmla="*/ 377402 h 5300898"/>
              <a:gd name="connsiteX3" fmla="*/ 1197880 w 2025597"/>
              <a:gd name="connsiteY3" fmla="*/ 1291829 h 5300898"/>
              <a:gd name="connsiteX4" fmla="*/ 1521394 w 2025597"/>
              <a:gd name="connsiteY4" fmla="*/ 1291829 h 5300898"/>
              <a:gd name="connsiteX5" fmla="*/ 1521394 w 2025597"/>
              <a:gd name="connsiteY5" fmla="*/ 1757965 h 5300898"/>
              <a:gd name="connsiteX6" fmla="*/ 1184222 w 2025597"/>
              <a:gd name="connsiteY6" fmla="*/ 1757965 h 5300898"/>
              <a:gd name="connsiteX7" fmla="*/ 308736 w 2025597"/>
              <a:gd name="connsiteY7" fmla="*/ 2534502 h 5300898"/>
              <a:gd name="connsiteX8" fmla="*/ 321929 w 2025597"/>
              <a:gd name="connsiteY8" fmla="*/ 3191898 h 5300898"/>
              <a:gd name="connsiteX9" fmla="*/ 324502 w 2025597"/>
              <a:gd name="connsiteY9" fmla="*/ 3224687 h 5300898"/>
              <a:gd name="connsiteX10" fmla="*/ 1084212 w 2025597"/>
              <a:gd name="connsiteY10" fmla="*/ 3949687 h 5300898"/>
              <a:gd name="connsiteX11" fmla="*/ 1350441 w 2025597"/>
              <a:gd name="connsiteY11" fmla="*/ 3666217 h 5300898"/>
              <a:gd name="connsiteX12" fmla="*/ 1006180 w 2025597"/>
              <a:gd name="connsiteY12" fmla="*/ 3606250 h 5300898"/>
              <a:gd name="connsiteX13" fmla="*/ 1984824 w 2025597"/>
              <a:gd name="connsiteY13" fmla="*/ 2889297 h 5300898"/>
              <a:gd name="connsiteX14" fmla="*/ 1802184 w 2025597"/>
              <a:gd name="connsiteY14" fmla="*/ 4056046 h 5300898"/>
              <a:gd name="connsiteX15" fmla="*/ 1652223 w 2025597"/>
              <a:gd name="connsiteY15" fmla="*/ 3908851 h 5300898"/>
              <a:gd name="connsiteX16" fmla="*/ 1191831 w 2025597"/>
              <a:gd name="connsiteY16" fmla="*/ 4495223 h 5300898"/>
              <a:gd name="connsiteX17" fmla="*/ 809882 w 2025597"/>
              <a:gd name="connsiteY17" fmla="*/ 5131489 h 5300898"/>
              <a:gd name="connsiteX18" fmla="*/ 893771 w 2025597"/>
              <a:gd name="connsiteY18" fmla="*/ 4726033 h 5300898"/>
              <a:gd name="connsiteX19" fmla="*/ 6748 w 2025597"/>
              <a:gd name="connsiteY19" fmla="*/ 5289114 h 5300898"/>
              <a:gd name="connsiteX20" fmla="*/ 0 w 2025597"/>
              <a:gd name="connsiteY20" fmla="*/ 5300898 h 5300898"/>
              <a:gd name="connsiteX21" fmla="*/ 0 w 2025597"/>
              <a:gd name="connsiteY21" fmla="*/ 712595 h 5300898"/>
              <a:gd name="connsiteX22" fmla="*/ 38541 w 2025597"/>
              <a:gd name="connsiteY22" fmla="*/ 708710 h 5300898"/>
              <a:gd name="connsiteX23" fmla="*/ 206537 w 2025597"/>
              <a:gd name="connsiteY23" fmla="*/ 502619 h 5300898"/>
              <a:gd name="connsiteX24" fmla="*/ 38541 w 2025597"/>
              <a:gd name="connsiteY24" fmla="*/ 296530 h 5300898"/>
              <a:gd name="connsiteX25" fmla="*/ 0 w 2025597"/>
              <a:gd name="connsiteY25" fmla="*/ 292644 h 5300898"/>
              <a:gd name="connsiteX26" fmla="*/ 0 w 2025597"/>
              <a:gd name="connsiteY26" fmla="*/ 0 h 5300898"/>
              <a:gd name="connsiteX27" fmla="*/ 419394 w 2025597"/>
              <a:gd name="connsiteY27" fmla="*/ 773635 h 5300898"/>
              <a:gd name="connsiteX28" fmla="*/ 281421 w 2025597"/>
              <a:gd name="connsiteY28" fmla="*/ 916643 h 5300898"/>
              <a:gd name="connsiteX29" fmla="*/ 287251 w 2025597"/>
              <a:gd name="connsiteY29" fmla="*/ 1291829 h 5300898"/>
              <a:gd name="connsiteX30" fmla="*/ 809554 w 2025597"/>
              <a:gd name="connsiteY30" fmla="*/ 1291829 h 5300898"/>
              <a:gd name="connsiteX31" fmla="*/ 419394 w 2025597"/>
              <a:gd name="connsiteY31" fmla="*/ 773635 h 5300898"/>
              <a:gd name="connsiteX32" fmla="*/ 295106 w 2025597"/>
              <a:gd name="connsiteY32" fmla="*/ 1757965 h 5300898"/>
              <a:gd name="connsiteX33" fmla="*/ 302250 w 2025597"/>
              <a:gd name="connsiteY33" fmla="*/ 2169060 h 5300898"/>
              <a:gd name="connsiteX34" fmla="*/ 777120 w 2025597"/>
              <a:gd name="connsiteY34" fmla="*/ 1757965 h 5300898"/>
              <a:gd name="connsiteX35" fmla="*/ 295106 w 2025597"/>
              <a:gd name="connsiteY35" fmla="*/ 1757965 h 5300898"/>
              <a:gd name="connsiteX36" fmla="*/ 384086 w 2025597"/>
              <a:gd name="connsiteY36" fmla="*/ 3687456 h 5300898"/>
              <a:gd name="connsiteX37" fmla="*/ 749340 w 2025597"/>
              <a:gd name="connsiteY37" fmla="*/ 4116041 h 5300898"/>
              <a:gd name="connsiteX38" fmla="*/ 384086 w 2025597"/>
              <a:gd name="connsiteY38" fmla="*/ 3687456 h 530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25597" h="5300898">
                <a:moveTo>
                  <a:pt x="0" y="0"/>
                </a:moveTo>
                <a:lnTo>
                  <a:pt x="82086" y="6998"/>
                </a:lnTo>
                <a:cubicBezTo>
                  <a:pt x="277519" y="40718"/>
                  <a:pt x="433968" y="187466"/>
                  <a:pt x="482728" y="377402"/>
                </a:cubicBezTo>
                <a:cubicBezTo>
                  <a:pt x="724351" y="483105"/>
                  <a:pt x="1113334" y="798104"/>
                  <a:pt x="1197880" y="1291829"/>
                </a:cubicBezTo>
                <a:lnTo>
                  <a:pt x="1521394" y="1291829"/>
                </a:lnTo>
                <a:lnTo>
                  <a:pt x="1521394" y="1757965"/>
                </a:lnTo>
                <a:lnTo>
                  <a:pt x="1184222" y="1757965"/>
                </a:lnTo>
                <a:cubicBezTo>
                  <a:pt x="1097432" y="2124228"/>
                  <a:pt x="820310" y="2408847"/>
                  <a:pt x="308736" y="2534502"/>
                </a:cubicBezTo>
                <a:cubicBezTo>
                  <a:pt x="315223" y="2893567"/>
                  <a:pt x="320642" y="3174628"/>
                  <a:pt x="321929" y="3191898"/>
                </a:cubicBezTo>
                <a:cubicBezTo>
                  <a:pt x="322750" y="3203120"/>
                  <a:pt x="323653" y="3213684"/>
                  <a:pt x="324502" y="3224687"/>
                </a:cubicBezTo>
                <a:cubicBezTo>
                  <a:pt x="657787" y="3357923"/>
                  <a:pt x="937427" y="3635070"/>
                  <a:pt x="1084212" y="3949687"/>
                </a:cubicBezTo>
                <a:cubicBezTo>
                  <a:pt x="1203655" y="3839003"/>
                  <a:pt x="1333471" y="3681818"/>
                  <a:pt x="1350441" y="3666217"/>
                </a:cubicBezTo>
                <a:cubicBezTo>
                  <a:pt x="1286942" y="3658034"/>
                  <a:pt x="1041597" y="3608987"/>
                  <a:pt x="1006180" y="3606250"/>
                </a:cubicBezTo>
                <a:cubicBezTo>
                  <a:pt x="1276049" y="3382693"/>
                  <a:pt x="1912813" y="2943188"/>
                  <a:pt x="1984824" y="2889297"/>
                </a:cubicBezTo>
                <a:cubicBezTo>
                  <a:pt x="2072052" y="3172794"/>
                  <a:pt x="2022978" y="3846147"/>
                  <a:pt x="1802184" y="4056046"/>
                </a:cubicBezTo>
                <a:cubicBezTo>
                  <a:pt x="1736742" y="3993342"/>
                  <a:pt x="1668618" y="3927928"/>
                  <a:pt x="1652223" y="3908851"/>
                </a:cubicBezTo>
                <a:cubicBezTo>
                  <a:pt x="1549065" y="4134734"/>
                  <a:pt x="1381588" y="4328787"/>
                  <a:pt x="1191831" y="4495223"/>
                </a:cubicBezTo>
                <a:cubicBezTo>
                  <a:pt x="1171714" y="4733641"/>
                  <a:pt x="1055063" y="4959963"/>
                  <a:pt x="809882" y="5131489"/>
                </a:cubicBezTo>
                <a:cubicBezTo>
                  <a:pt x="867715" y="5032055"/>
                  <a:pt x="896043" y="4887542"/>
                  <a:pt x="893771" y="4726033"/>
                </a:cubicBezTo>
                <a:cubicBezTo>
                  <a:pt x="493612" y="5003306"/>
                  <a:pt x="88642" y="5180100"/>
                  <a:pt x="6748" y="5289114"/>
                </a:cubicBezTo>
                <a:lnTo>
                  <a:pt x="0" y="5300898"/>
                </a:lnTo>
                <a:lnTo>
                  <a:pt x="0" y="712595"/>
                </a:lnTo>
                <a:lnTo>
                  <a:pt x="38541" y="708710"/>
                </a:lnTo>
                <a:cubicBezTo>
                  <a:pt x="134409" y="689095"/>
                  <a:pt x="206537" y="604281"/>
                  <a:pt x="206537" y="502619"/>
                </a:cubicBezTo>
                <a:cubicBezTo>
                  <a:pt x="206537" y="400982"/>
                  <a:pt x="134409" y="316150"/>
                  <a:pt x="38541" y="296530"/>
                </a:cubicBezTo>
                <a:lnTo>
                  <a:pt x="0" y="292644"/>
                </a:lnTo>
                <a:lnTo>
                  <a:pt x="0" y="0"/>
                </a:lnTo>
                <a:close/>
                <a:moveTo>
                  <a:pt x="419394" y="773635"/>
                </a:moveTo>
                <a:cubicBezTo>
                  <a:pt x="383265" y="829963"/>
                  <a:pt x="336435" y="878681"/>
                  <a:pt x="281421" y="916643"/>
                </a:cubicBezTo>
                <a:cubicBezTo>
                  <a:pt x="281531" y="937991"/>
                  <a:pt x="283802" y="1083407"/>
                  <a:pt x="287251" y="1291829"/>
                </a:cubicBezTo>
                <a:lnTo>
                  <a:pt x="809554" y="1291829"/>
                </a:lnTo>
                <a:cubicBezTo>
                  <a:pt x="773343" y="1102648"/>
                  <a:pt x="664876" y="921542"/>
                  <a:pt x="419394" y="773635"/>
                </a:cubicBezTo>
                <a:close/>
                <a:moveTo>
                  <a:pt x="295106" y="1757965"/>
                </a:moveTo>
                <a:cubicBezTo>
                  <a:pt x="297405" y="1891885"/>
                  <a:pt x="299841" y="2031581"/>
                  <a:pt x="302250" y="2169060"/>
                </a:cubicBezTo>
                <a:cubicBezTo>
                  <a:pt x="595246" y="2071076"/>
                  <a:pt x="721586" y="1905680"/>
                  <a:pt x="777120" y="1757965"/>
                </a:cubicBezTo>
                <a:lnTo>
                  <a:pt x="295106" y="1757965"/>
                </a:lnTo>
                <a:close/>
                <a:moveTo>
                  <a:pt x="384086" y="3687456"/>
                </a:moveTo>
                <a:cubicBezTo>
                  <a:pt x="453770" y="4023449"/>
                  <a:pt x="568451" y="4139962"/>
                  <a:pt x="749340" y="4116041"/>
                </a:cubicBezTo>
                <a:cubicBezTo>
                  <a:pt x="665286" y="3942023"/>
                  <a:pt x="544037" y="3787520"/>
                  <a:pt x="384086" y="3687456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 w="2471" cap="flat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7589633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BB31B51-AFCD-49A3-8B3E-0CA88E8A75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59658" y="2175029"/>
            <a:ext cx="2272684" cy="3947467"/>
          </a:xfrm>
          <a:custGeom>
            <a:avLst/>
            <a:gdLst>
              <a:gd name="connsiteX0" fmla="*/ 0 w 2272684"/>
              <a:gd name="connsiteY0" fmla="*/ 0 h 3947467"/>
              <a:gd name="connsiteX1" fmla="*/ 2272684 w 2272684"/>
              <a:gd name="connsiteY1" fmla="*/ 0 h 3947467"/>
              <a:gd name="connsiteX2" fmla="*/ 2272684 w 2272684"/>
              <a:gd name="connsiteY2" fmla="*/ 3947467 h 3947467"/>
              <a:gd name="connsiteX3" fmla="*/ 0 w 2272684"/>
              <a:gd name="connsiteY3" fmla="*/ 3947467 h 394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2684" h="3947467">
                <a:moveTo>
                  <a:pt x="0" y="0"/>
                </a:moveTo>
                <a:lnTo>
                  <a:pt x="2272684" y="0"/>
                </a:lnTo>
                <a:lnTo>
                  <a:pt x="2272684" y="3947467"/>
                </a:lnTo>
                <a:lnTo>
                  <a:pt x="0" y="3947467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72000">
                <a:schemeClr val="accent5">
                  <a:lumMod val="40000"/>
                  <a:lumOff val="60000"/>
                </a:schemeClr>
              </a:gs>
            </a:gsLst>
            <a:lin ang="2700000" scaled="1"/>
          </a:gra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C8865-76D6-4455-A32C-0B68B5EE6300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</p:spTree>
    <p:extLst>
      <p:ext uri="{BB962C8B-B14F-4D97-AF65-F5344CB8AC3E}">
        <p14:creationId xmlns:p14="http://schemas.microsoft.com/office/powerpoint/2010/main" val="24474573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D804BB7-23CE-4D0D-BED9-76340ED3117D}"/>
              </a:ext>
            </a:extLst>
          </p:cNvPr>
          <p:cNvGrpSpPr/>
          <p:nvPr userDrawn="1"/>
        </p:nvGrpSpPr>
        <p:grpSpPr>
          <a:xfrm>
            <a:off x="304801" y="6126480"/>
            <a:ext cx="11582400" cy="426715"/>
            <a:chOff x="304801" y="6126480"/>
            <a:chExt cx="11582400" cy="42671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EFFC64D-F2EF-43F6-B0C4-9614C5AC3E79}"/>
                </a:ext>
              </a:extLst>
            </p:cNvPr>
            <p:cNvSpPr/>
            <p:nvPr userDrawn="1"/>
          </p:nvSpPr>
          <p:spPr>
            <a:xfrm>
              <a:off x="304801" y="6126480"/>
              <a:ext cx="11582400" cy="426715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14E35AC8-6A53-4C18-91F6-B3FD147E3F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18536" y="6181797"/>
              <a:ext cx="744012" cy="316080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1DE9EEA-05BA-4CFC-9DED-CB90365BA0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0857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A09199C-FAAA-4E68-A512-C7652A2FACC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23015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1E0404-1886-4A51-A3DF-16EBBC2C6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46AC-C363-4AC0-92E0-957B57F6849F}" type="datetime1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E7757F-229C-4082-AC04-8AFC6341E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B9162F-D10A-44C6-8C5D-0D86283B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337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950BF-9997-4224-9ADE-E26C24C04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9002CC-59D7-409F-9B2A-ECD5ED2333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012E2-6CDC-4B03-B728-0A0414251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6414-99A7-4ED0-AF14-DA1C4218B220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6D084-C2B0-4B51-9593-EA077DF6D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6A69A-235B-49AA-8FF0-59992E52F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CDA8-D49E-4ED9-BD02-1002F087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2929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19177-BFAC-4509-B5B3-0CCA62932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8F828-EBAA-455D-95EE-79E4CAEC9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FB2AD-18AF-498B-BA1D-67D31632B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BD03-E56A-4C0B-A356-41C131F9A2BD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C846A-6F4D-4708-85E6-D97878022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41039-E610-4DE1-9D3E-9027A2148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CDA8-D49E-4ED9-BD02-1002F087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282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F8415-E5E1-45F5-A264-1953A0A4E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B5269-9A03-4307-8273-C6EDA000C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EFFAD-7794-4A84-99B1-E707C4CE0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51BF-D986-4827-8A8D-413F86E683D3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CFEF0-FCC2-4454-BFA0-412A6EC4E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4680D-67F9-435D-A50A-3BA99F4BF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CDA8-D49E-4ED9-BD02-1002F087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16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9889-E7B5-4292-AE46-2E53358F7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CD0A8-5E50-4BF0-A197-2A9DB5F63E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890B4F-7FD4-4C18-92A5-EC01FF7DC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95701-C2D2-4A0D-94F2-A7A87B68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E4DBB-EA2E-46A6-A045-0DE6B1F71C09}" type="datetime1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003F04-6378-47A4-9CE2-777B3343B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9DB83-3642-4204-A52C-09B8172FA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CDA8-D49E-4ED9-BD02-1002F087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925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C80F4-9A62-4220-89F7-E5C148C1F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EC965-0BCC-44C6-8534-0CDF6F0A8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BED73A-FEF8-4499-82EF-722015BCC1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D87CDE-3C0A-46FB-9C4D-93ED4D112E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4F60CB-F4DE-4A7C-B016-D2720AA0F2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2E4DE4-35A2-4586-BE60-249114E4D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2A8CD-EF2C-435C-87E4-35598DEC8B19}" type="datetime1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704C5E-A6BC-4AB2-953A-3DD0363A0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B431DE-154E-4BE1-8756-2D2ED154C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CDA8-D49E-4ED9-BD02-1002F087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05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8E92E-DBCF-446A-B412-2C5163AA8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7C6F48-A9C2-4421-BCDD-F38F89BEC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5DE46-DDAF-481D-8F2C-CCF243D06328}" type="datetime1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5A7EA5-1CF9-46E5-B492-9B12FA7D7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CD472-5A8C-4190-9535-170F90BC3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CDA8-D49E-4ED9-BD02-1002F087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878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FDBC2E-7EF9-4353-ADF2-6511119D3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0EBCD-D217-4121-8C01-E0C54CF0D623}" type="datetime1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B509A7-12C4-42C2-B194-D726858B4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840CC-6BA6-44CE-80E4-5A6B1AD12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CDA8-D49E-4ED9-BD02-1002F087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5718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21F1D-2A27-411F-8CE7-29A9422BA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D4C599-9432-4D8E-90E6-F89CDF898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7801BA-2EDD-4133-9936-38B878082E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7FE63-C9C1-4289-BEE1-855249FC8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D54AC-C48C-4773-9DB7-BEA3A42BB6EE}" type="datetime1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E8373-2031-43D6-B7CE-145DD38B5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CAB1D-800F-4FA9-AF49-CDD97F408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CDA8-D49E-4ED9-BD02-1002F087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13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ransi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28">
            <a:extLst>
              <a:ext uri="{FF2B5EF4-FFF2-40B4-BE49-F238E27FC236}">
                <a16:creationId xmlns:a16="http://schemas.microsoft.com/office/drawing/2014/main" id="{88B42F85-A718-4224-9501-A2799D699649}"/>
              </a:ext>
            </a:extLst>
          </p:cNvPr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solidFill>
            <a:srgbClr val="FF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3737D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399050D-984C-4E19-9E1A-4CD292383A0D}"/>
              </a:ext>
            </a:extLst>
          </p:cNvPr>
          <p:cNvCxnSpPr/>
          <p:nvPr/>
        </p:nvCxnSpPr>
        <p:spPr>
          <a:xfrm>
            <a:off x="5797019" y="3429000"/>
            <a:ext cx="59796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11">
            <a:extLst>
              <a:ext uri="{FF2B5EF4-FFF2-40B4-BE49-F238E27FC236}">
                <a16:creationId xmlns:a16="http://schemas.microsoft.com/office/drawing/2014/main" id="{1EBAECF7-164D-4419-B7CB-E458C2AC3121}"/>
              </a:ext>
            </a:extLst>
          </p:cNvPr>
          <p:cNvSpPr/>
          <p:nvPr/>
        </p:nvSpPr>
        <p:spPr>
          <a:xfrm>
            <a:off x="5639445" y="5895975"/>
            <a:ext cx="913111" cy="413727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3FED0EC0-A31A-4FFB-823C-FF0072D8F4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23994" y="5944798"/>
            <a:ext cx="744012" cy="316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8BD7FE-5910-4840-9838-A66DCA5ABA9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561397" y="1822430"/>
            <a:ext cx="5074920" cy="1311128"/>
          </a:xfrm>
        </p:spPr>
        <p:txBody>
          <a:bodyPr anchor="t"/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YOUR TRANSITION’S 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323D5-16CF-4643-8ED4-144A2183D006}"/>
              </a:ext>
            </a:extLst>
          </p:cNvPr>
          <p:cNvSpPr>
            <a:spLocks noGrp="1"/>
          </p:cNvSpPr>
          <p:nvPr userDrawn="1">
            <p:ph type="body" idx="1" hasCustomPrompt="1"/>
          </p:nvPr>
        </p:nvSpPr>
        <p:spPr>
          <a:xfrm>
            <a:off x="3556635" y="3589021"/>
            <a:ext cx="5074920" cy="1581912"/>
          </a:xfrm>
        </p:spPr>
        <p:txBody>
          <a:bodyPr>
            <a:no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And your transition’s sub-title can go here. This one can go up to three lines!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B00F4F4-2DC0-444B-A711-A5D176996831}"/>
              </a:ext>
            </a:extLst>
          </p:cNvPr>
          <p:cNvSpPr/>
          <p:nvPr userDrawn="1"/>
        </p:nvSpPr>
        <p:spPr>
          <a:xfrm>
            <a:off x="9851151" y="773578"/>
            <a:ext cx="2036049" cy="5310352"/>
          </a:xfrm>
          <a:custGeom>
            <a:avLst/>
            <a:gdLst>
              <a:gd name="connsiteX0" fmla="*/ 2032192 w 2036049"/>
              <a:gd name="connsiteY0" fmla="*/ 0 h 5310352"/>
              <a:gd name="connsiteX1" fmla="*/ 2036049 w 2036049"/>
              <a:gd name="connsiteY1" fmla="*/ 329 h 5310352"/>
              <a:gd name="connsiteX2" fmla="*/ 2036049 w 2036049"/>
              <a:gd name="connsiteY2" fmla="*/ 292973 h 5310352"/>
              <a:gd name="connsiteX3" fmla="*/ 2032192 w 2036049"/>
              <a:gd name="connsiteY3" fmla="*/ 292584 h 5310352"/>
              <a:gd name="connsiteX4" fmla="*/ 1821826 w 2036049"/>
              <a:gd name="connsiteY4" fmla="*/ 502948 h 5310352"/>
              <a:gd name="connsiteX5" fmla="*/ 2032192 w 2036049"/>
              <a:gd name="connsiteY5" fmla="*/ 713313 h 5310352"/>
              <a:gd name="connsiteX6" fmla="*/ 2036049 w 2036049"/>
              <a:gd name="connsiteY6" fmla="*/ 712924 h 5310352"/>
              <a:gd name="connsiteX7" fmla="*/ 2036049 w 2036049"/>
              <a:gd name="connsiteY7" fmla="*/ 5301227 h 5310352"/>
              <a:gd name="connsiteX8" fmla="*/ 2030823 w 2036049"/>
              <a:gd name="connsiteY8" fmla="*/ 5310352 h 5310352"/>
              <a:gd name="connsiteX9" fmla="*/ 373375 w 2036049"/>
              <a:gd name="connsiteY9" fmla="*/ 3909180 h 5310352"/>
              <a:gd name="connsiteX10" fmla="*/ 223441 w 2036049"/>
              <a:gd name="connsiteY10" fmla="*/ 4056375 h 5310352"/>
              <a:gd name="connsiteX11" fmla="*/ 40774 w 2036049"/>
              <a:gd name="connsiteY11" fmla="*/ 2889626 h 5310352"/>
              <a:gd name="connsiteX12" fmla="*/ 1019445 w 2036049"/>
              <a:gd name="connsiteY12" fmla="*/ 3606579 h 5310352"/>
              <a:gd name="connsiteX13" fmla="*/ 675157 w 2036049"/>
              <a:gd name="connsiteY13" fmla="*/ 3666546 h 5310352"/>
              <a:gd name="connsiteX14" fmla="*/ 1071257 w 2036049"/>
              <a:gd name="connsiteY14" fmla="*/ 4048191 h 5310352"/>
              <a:gd name="connsiteX15" fmla="*/ 1669566 w 2036049"/>
              <a:gd name="connsiteY15" fmla="*/ 3523594 h 5310352"/>
              <a:gd name="connsiteX16" fmla="*/ 1721159 w 2036049"/>
              <a:gd name="connsiteY16" fmla="*/ 2294770 h 5310352"/>
              <a:gd name="connsiteX17" fmla="*/ 1730492 w 2036049"/>
              <a:gd name="connsiteY17" fmla="*/ 1758294 h 5310352"/>
              <a:gd name="connsiteX18" fmla="*/ 506968 w 2036049"/>
              <a:gd name="connsiteY18" fmla="*/ 1758294 h 5310352"/>
              <a:gd name="connsiteX19" fmla="*/ 506968 w 2036049"/>
              <a:gd name="connsiteY19" fmla="*/ 1292158 h 5310352"/>
              <a:gd name="connsiteX20" fmla="*/ 1738347 w 2036049"/>
              <a:gd name="connsiteY20" fmla="*/ 1292158 h 5310352"/>
              <a:gd name="connsiteX21" fmla="*/ 1744204 w 2036049"/>
              <a:gd name="connsiteY21" fmla="*/ 915330 h 5310352"/>
              <a:gd name="connsiteX22" fmla="*/ 1744724 w 2036049"/>
              <a:gd name="connsiteY22" fmla="*/ 915330 h 5310352"/>
              <a:gd name="connsiteX23" fmla="*/ 1529212 w 2036049"/>
              <a:gd name="connsiteY23" fmla="*/ 502948 h 5310352"/>
              <a:gd name="connsiteX24" fmla="*/ 2032192 w 2036049"/>
              <a:gd name="connsiteY24" fmla="*/ 0 h 5310352"/>
              <a:gd name="connsiteX25" fmla="*/ 1714727 w 2036049"/>
              <a:gd name="connsiteY25" fmla="*/ 2652767 h 5310352"/>
              <a:gd name="connsiteX26" fmla="*/ 1706406 w 2036049"/>
              <a:gd name="connsiteY26" fmla="*/ 3086224 h 5310352"/>
              <a:gd name="connsiteX27" fmla="*/ 1714727 w 2036049"/>
              <a:gd name="connsiteY27" fmla="*/ 2652767 h 531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36049" h="5310352">
                <a:moveTo>
                  <a:pt x="2032192" y="0"/>
                </a:moveTo>
                <a:lnTo>
                  <a:pt x="2036049" y="329"/>
                </a:lnTo>
                <a:lnTo>
                  <a:pt x="2036049" y="292973"/>
                </a:lnTo>
                <a:lnTo>
                  <a:pt x="2032192" y="292584"/>
                </a:lnTo>
                <a:cubicBezTo>
                  <a:pt x="1916006" y="292584"/>
                  <a:pt x="1821826" y="386791"/>
                  <a:pt x="1821826" y="502948"/>
                </a:cubicBezTo>
                <a:cubicBezTo>
                  <a:pt x="1821826" y="619133"/>
                  <a:pt x="1916006" y="713313"/>
                  <a:pt x="2032192" y="713313"/>
                </a:cubicBezTo>
                <a:lnTo>
                  <a:pt x="2036049" y="712924"/>
                </a:lnTo>
                <a:lnTo>
                  <a:pt x="2036049" y="5301227"/>
                </a:lnTo>
                <a:lnTo>
                  <a:pt x="2030823" y="5310352"/>
                </a:lnTo>
                <a:cubicBezTo>
                  <a:pt x="1962672" y="5127713"/>
                  <a:pt x="746839" y="4726991"/>
                  <a:pt x="373375" y="3909180"/>
                </a:cubicBezTo>
                <a:cubicBezTo>
                  <a:pt x="357008" y="3928257"/>
                  <a:pt x="288856" y="3993671"/>
                  <a:pt x="223441" y="4056375"/>
                </a:cubicBezTo>
                <a:cubicBezTo>
                  <a:pt x="2620" y="3846476"/>
                  <a:pt x="-46455" y="3173123"/>
                  <a:pt x="40774" y="2889626"/>
                </a:cubicBezTo>
                <a:cubicBezTo>
                  <a:pt x="112812" y="2943517"/>
                  <a:pt x="749576" y="3383022"/>
                  <a:pt x="1019445" y="3606579"/>
                </a:cubicBezTo>
                <a:cubicBezTo>
                  <a:pt x="984001" y="3609316"/>
                  <a:pt x="738656" y="3658363"/>
                  <a:pt x="675157" y="3666546"/>
                </a:cubicBezTo>
                <a:cubicBezTo>
                  <a:pt x="698887" y="3688360"/>
                  <a:pt x="943028" y="3986773"/>
                  <a:pt x="1071257" y="4048191"/>
                </a:cubicBezTo>
                <a:cubicBezTo>
                  <a:pt x="1409058" y="4210057"/>
                  <a:pt x="1585266" y="4121105"/>
                  <a:pt x="1669566" y="3523594"/>
                </a:cubicBezTo>
                <a:cubicBezTo>
                  <a:pt x="812445" y="3324040"/>
                  <a:pt x="725709" y="2551992"/>
                  <a:pt x="1721159" y="2294770"/>
                </a:cubicBezTo>
                <a:cubicBezTo>
                  <a:pt x="1724279" y="2118015"/>
                  <a:pt x="1727481" y="1933214"/>
                  <a:pt x="1730492" y="1758294"/>
                </a:cubicBezTo>
                <a:lnTo>
                  <a:pt x="506968" y="1758294"/>
                </a:lnTo>
                <a:lnTo>
                  <a:pt x="506968" y="1292158"/>
                </a:lnTo>
                <a:lnTo>
                  <a:pt x="1738347" y="1292158"/>
                </a:lnTo>
                <a:cubicBezTo>
                  <a:pt x="1741905" y="1078919"/>
                  <a:pt x="1744204" y="931177"/>
                  <a:pt x="1744204" y="915330"/>
                </a:cubicBezTo>
                <a:lnTo>
                  <a:pt x="1744724" y="915330"/>
                </a:lnTo>
                <a:cubicBezTo>
                  <a:pt x="1614552" y="824434"/>
                  <a:pt x="1529212" y="673763"/>
                  <a:pt x="1529212" y="502948"/>
                </a:cubicBezTo>
                <a:cubicBezTo>
                  <a:pt x="1529212" y="225172"/>
                  <a:pt x="1754413" y="0"/>
                  <a:pt x="2032192" y="0"/>
                </a:cubicBezTo>
                <a:close/>
                <a:moveTo>
                  <a:pt x="1714727" y="2652767"/>
                </a:moveTo>
                <a:cubicBezTo>
                  <a:pt x="1372519" y="2767392"/>
                  <a:pt x="1373586" y="2979016"/>
                  <a:pt x="1706406" y="3086224"/>
                </a:cubicBezTo>
                <a:cubicBezTo>
                  <a:pt x="1708431" y="2990019"/>
                  <a:pt x="1711360" y="2835872"/>
                  <a:pt x="1714727" y="2652767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 w="2471" cap="flat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1921B63-C24B-40ED-85BE-26D49B86E047}"/>
              </a:ext>
            </a:extLst>
          </p:cNvPr>
          <p:cNvSpPr/>
          <p:nvPr userDrawn="1"/>
        </p:nvSpPr>
        <p:spPr>
          <a:xfrm>
            <a:off x="304800" y="773907"/>
            <a:ext cx="2025597" cy="5300898"/>
          </a:xfrm>
          <a:custGeom>
            <a:avLst/>
            <a:gdLst>
              <a:gd name="connsiteX0" fmla="*/ 0 w 2025597"/>
              <a:gd name="connsiteY0" fmla="*/ 0 h 5300898"/>
              <a:gd name="connsiteX1" fmla="*/ 82086 w 2025597"/>
              <a:gd name="connsiteY1" fmla="*/ 6998 h 5300898"/>
              <a:gd name="connsiteX2" fmla="*/ 482728 w 2025597"/>
              <a:gd name="connsiteY2" fmla="*/ 377402 h 5300898"/>
              <a:gd name="connsiteX3" fmla="*/ 1197880 w 2025597"/>
              <a:gd name="connsiteY3" fmla="*/ 1291829 h 5300898"/>
              <a:gd name="connsiteX4" fmla="*/ 1521394 w 2025597"/>
              <a:gd name="connsiteY4" fmla="*/ 1291829 h 5300898"/>
              <a:gd name="connsiteX5" fmla="*/ 1521394 w 2025597"/>
              <a:gd name="connsiteY5" fmla="*/ 1757965 h 5300898"/>
              <a:gd name="connsiteX6" fmla="*/ 1184222 w 2025597"/>
              <a:gd name="connsiteY6" fmla="*/ 1757965 h 5300898"/>
              <a:gd name="connsiteX7" fmla="*/ 308736 w 2025597"/>
              <a:gd name="connsiteY7" fmla="*/ 2534502 h 5300898"/>
              <a:gd name="connsiteX8" fmla="*/ 321929 w 2025597"/>
              <a:gd name="connsiteY8" fmla="*/ 3191898 h 5300898"/>
              <a:gd name="connsiteX9" fmla="*/ 324502 w 2025597"/>
              <a:gd name="connsiteY9" fmla="*/ 3224687 h 5300898"/>
              <a:gd name="connsiteX10" fmla="*/ 1084212 w 2025597"/>
              <a:gd name="connsiteY10" fmla="*/ 3949687 h 5300898"/>
              <a:gd name="connsiteX11" fmla="*/ 1350441 w 2025597"/>
              <a:gd name="connsiteY11" fmla="*/ 3666217 h 5300898"/>
              <a:gd name="connsiteX12" fmla="*/ 1006180 w 2025597"/>
              <a:gd name="connsiteY12" fmla="*/ 3606250 h 5300898"/>
              <a:gd name="connsiteX13" fmla="*/ 1984824 w 2025597"/>
              <a:gd name="connsiteY13" fmla="*/ 2889297 h 5300898"/>
              <a:gd name="connsiteX14" fmla="*/ 1802184 w 2025597"/>
              <a:gd name="connsiteY14" fmla="*/ 4056046 h 5300898"/>
              <a:gd name="connsiteX15" fmla="*/ 1652223 w 2025597"/>
              <a:gd name="connsiteY15" fmla="*/ 3908851 h 5300898"/>
              <a:gd name="connsiteX16" fmla="*/ 1191831 w 2025597"/>
              <a:gd name="connsiteY16" fmla="*/ 4495223 h 5300898"/>
              <a:gd name="connsiteX17" fmla="*/ 809882 w 2025597"/>
              <a:gd name="connsiteY17" fmla="*/ 5131489 h 5300898"/>
              <a:gd name="connsiteX18" fmla="*/ 893771 w 2025597"/>
              <a:gd name="connsiteY18" fmla="*/ 4726033 h 5300898"/>
              <a:gd name="connsiteX19" fmla="*/ 6748 w 2025597"/>
              <a:gd name="connsiteY19" fmla="*/ 5289114 h 5300898"/>
              <a:gd name="connsiteX20" fmla="*/ 0 w 2025597"/>
              <a:gd name="connsiteY20" fmla="*/ 5300898 h 5300898"/>
              <a:gd name="connsiteX21" fmla="*/ 0 w 2025597"/>
              <a:gd name="connsiteY21" fmla="*/ 712595 h 5300898"/>
              <a:gd name="connsiteX22" fmla="*/ 38541 w 2025597"/>
              <a:gd name="connsiteY22" fmla="*/ 708710 h 5300898"/>
              <a:gd name="connsiteX23" fmla="*/ 206537 w 2025597"/>
              <a:gd name="connsiteY23" fmla="*/ 502619 h 5300898"/>
              <a:gd name="connsiteX24" fmla="*/ 38541 w 2025597"/>
              <a:gd name="connsiteY24" fmla="*/ 296530 h 5300898"/>
              <a:gd name="connsiteX25" fmla="*/ 0 w 2025597"/>
              <a:gd name="connsiteY25" fmla="*/ 292644 h 5300898"/>
              <a:gd name="connsiteX26" fmla="*/ 0 w 2025597"/>
              <a:gd name="connsiteY26" fmla="*/ 0 h 5300898"/>
              <a:gd name="connsiteX27" fmla="*/ 419394 w 2025597"/>
              <a:gd name="connsiteY27" fmla="*/ 773635 h 5300898"/>
              <a:gd name="connsiteX28" fmla="*/ 281421 w 2025597"/>
              <a:gd name="connsiteY28" fmla="*/ 916643 h 5300898"/>
              <a:gd name="connsiteX29" fmla="*/ 287251 w 2025597"/>
              <a:gd name="connsiteY29" fmla="*/ 1291829 h 5300898"/>
              <a:gd name="connsiteX30" fmla="*/ 809554 w 2025597"/>
              <a:gd name="connsiteY30" fmla="*/ 1291829 h 5300898"/>
              <a:gd name="connsiteX31" fmla="*/ 419394 w 2025597"/>
              <a:gd name="connsiteY31" fmla="*/ 773635 h 5300898"/>
              <a:gd name="connsiteX32" fmla="*/ 295106 w 2025597"/>
              <a:gd name="connsiteY32" fmla="*/ 1757965 h 5300898"/>
              <a:gd name="connsiteX33" fmla="*/ 302250 w 2025597"/>
              <a:gd name="connsiteY33" fmla="*/ 2169060 h 5300898"/>
              <a:gd name="connsiteX34" fmla="*/ 777120 w 2025597"/>
              <a:gd name="connsiteY34" fmla="*/ 1757965 h 5300898"/>
              <a:gd name="connsiteX35" fmla="*/ 295106 w 2025597"/>
              <a:gd name="connsiteY35" fmla="*/ 1757965 h 5300898"/>
              <a:gd name="connsiteX36" fmla="*/ 384086 w 2025597"/>
              <a:gd name="connsiteY36" fmla="*/ 3687456 h 5300898"/>
              <a:gd name="connsiteX37" fmla="*/ 749340 w 2025597"/>
              <a:gd name="connsiteY37" fmla="*/ 4116041 h 5300898"/>
              <a:gd name="connsiteX38" fmla="*/ 384086 w 2025597"/>
              <a:gd name="connsiteY38" fmla="*/ 3687456 h 530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025597" h="5300898">
                <a:moveTo>
                  <a:pt x="0" y="0"/>
                </a:moveTo>
                <a:lnTo>
                  <a:pt x="82086" y="6998"/>
                </a:lnTo>
                <a:cubicBezTo>
                  <a:pt x="277519" y="40718"/>
                  <a:pt x="433968" y="187466"/>
                  <a:pt x="482728" y="377402"/>
                </a:cubicBezTo>
                <a:cubicBezTo>
                  <a:pt x="724351" y="483105"/>
                  <a:pt x="1113334" y="798104"/>
                  <a:pt x="1197880" y="1291829"/>
                </a:cubicBezTo>
                <a:lnTo>
                  <a:pt x="1521394" y="1291829"/>
                </a:lnTo>
                <a:lnTo>
                  <a:pt x="1521394" y="1757965"/>
                </a:lnTo>
                <a:lnTo>
                  <a:pt x="1184222" y="1757965"/>
                </a:lnTo>
                <a:cubicBezTo>
                  <a:pt x="1097432" y="2124228"/>
                  <a:pt x="820310" y="2408847"/>
                  <a:pt x="308736" y="2534502"/>
                </a:cubicBezTo>
                <a:cubicBezTo>
                  <a:pt x="315223" y="2893567"/>
                  <a:pt x="320642" y="3174628"/>
                  <a:pt x="321929" y="3191898"/>
                </a:cubicBezTo>
                <a:cubicBezTo>
                  <a:pt x="322750" y="3203120"/>
                  <a:pt x="323653" y="3213684"/>
                  <a:pt x="324502" y="3224687"/>
                </a:cubicBezTo>
                <a:cubicBezTo>
                  <a:pt x="657787" y="3357923"/>
                  <a:pt x="937427" y="3635070"/>
                  <a:pt x="1084212" y="3949687"/>
                </a:cubicBezTo>
                <a:cubicBezTo>
                  <a:pt x="1203655" y="3839003"/>
                  <a:pt x="1333471" y="3681818"/>
                  <a:pt x="1350441" y="3666217"/>
                </a:cubicBezTo>
                <a:cubicBezTo>
                  <a:pt x="1286942" y="3658034"/>
                  <a:pt x="1041597" y="3608987"/>
                  <a:pt x="1006180" y="3606250"/>
                </a:cubicBezTo>
                <a:cubicBezTo>
                  <a:pt x="1276049" y="3382693"/>
                  <a:pt x="1912813" y="2943188"/>
                  <a:pt x="1984824" y="2889297"/>
                </a:cubicBezTo>
                <a:cubicBezTo>
                  <a:pt x="2072052" y="3172794"/>
                  <a:pt x="2022978" y="3846147"/>
                  <a:pt x="1802184" y="4056046"/>
                </a:cubicBezTo>
                <a:cubicBezTo>
                  <a:pt x="1736742" y="3993342"/>
                  <a:pt x="1668618" y="3927928"/>
                  <a:pt x="1652223" y="3908851"/>
                </a:cubicBezTo>
                <a:cubicBezTo>
                  <a:pt x="1549065" y="4134734"/>
                  <a:pt x="1381588" y="4328787"/>
                  <a:pt x="1191831" y="4495223"/>
                </a:cubicBezTo>
                <a:cubicBezTo>
                  <a:pt x="1171714" y="4733641"/>
                  <a:pt x="1055063" y="4959963"/>
                  <a:pt x="809882" y="5131489"/>
                </a:cubicBezTo>
                <a:cubicBezTo>
                  <a:pt x="867715" y="5032055"/>
                  <a:pt x="896043" y="4887542"/>
                  <a:pt x="893771" y="4726033"/>
                </a:cubicBezTo>
                <a:cubicBezTo>
                  <a:pt x="493612" y="5003306"/>
                  <a:pt x="88642" y="5180100"/>
                  <a:pt x="6748" y="5289114"/>
                </a:cubicBezTo>
                <a:lnTo>
                  <a:pt x="0" y="5300898"/>
                </a:lnTo>
                <a:lnTo>
                  <a:pt x="0" y="712595"/>
                </a:lnTo>
                <a:lnTo>
                  <a:pt x="38541" y="708710"/>
                </a:lnTo>
                <a:cubicBezTo>
                  <a:pt x="134409" y="689095"/>
                  <a:pt x="206537" y="604281"/>
                  <a:pt x="206537" y="502619"/>
                </a:cubicBezTo>
                <a:cubicBezTo>
                  <a:pt x="206537" y="400982"/>
                  <a:pt x="134409" y="316150"/>
                  <a:pt x="38541" y="296530"/>
                </a:cubicBezTo>
                <a:lnTo>
                  <a:pt x="0" y="292644"/>
                </a:lnTo>
                <a:lnTo>
                  <a:pt x="0" y="0"/>
                </a:lnTo>
                <a:close/>
                <a:moveTo>
                  <a:pt x="419394" y="773635"/>
                </a:moveTo>
                <a:cubicBezTo>
                  <a:pt x="383265" y="829963"/>
                  <a:pt x="336435" y="878681"/>
                  <a:pt x="281421" y="916643"/>
                </a:cubicBezTo>
                <a:cubicBezTo>
                  <a:pt x="281531" y="937991"/>
                  <a:pt x="283802" y="1083407"/>
                  <a:pt x="287251" y="1291829"/>
                </a:cubicBezTo>
                <a:lnTo>
                  <a:pt x="809554" y="1291829"/>
                </a:lnTo>
                <a:cubicBezTo>
                  <a:pt x="773343" y="1102648"/>
                  <a:pt x="664876" y="921542"/>
                  <a:pt x="419394" y="773635"/>
                </a:cubicBezTo>
                <a:close/>
                <a:moveTo>
                  <a:pt x="295106" y="1757965"/>
                </a:moveTo>
                <a:cubicBezTo>
                  <a:pt x="297405" y="1891885"/>
                  <a:pt x="299841" y="2031581"/>
                  <a:pt x="302250" y="2169060"/>
                </a:cubicBezTo>
                <a:cubicBezTo>
                  <a:pt x="595246" y="2071076"/>
                  <a:pt x="721586" y="1905680"/>
                  <a:pt x="777120" y="1757965"/>
                </a:cubicBezTo>
                <a:lnTo>
                  <a:pt x="295106" y="1757965"/>
                </a:lnTo>
                <a:close/>
                <a:moveTo>
                  <a:pt x="384086" y="3687456"/>
                </a:moveTo>
                <a:cubicBezTo>
                  <a:pt x="453770" y="4023449"/>
                  <a:pt x="568451" y="4139962"/>
                  <a:pt x="749340" y="4116041"/>
                </a:cubicBezTo>
                <a:cubicBezTo>
                  <a:pt x="665286" y="3942023"/>
                  <a:pt x="544037" y="3787520"/>
                  <a:pt x="384086" y="3687456"/>
                </a:cubicBezTo>
                <a:close/>
              </a:path>
            </a:pathLst>
          </a:custGeom>
          <a:solidFill>
            <a:srgbClr val="FFFFFF">
              <a:alpha val="40000"/>
            </a:srgbClr>
          </a:solidFill>
          <a:ln w="2471" cap="flat">
            <a:noFill/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8717063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C49C3-43F6-4CC7-9DD5-51A605406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3E0979-6C79-4B9E-B3F5-7018816B99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C0A39-9C98-4B7E-9397-62BEFE1B8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5E9BB-29B0-4572-BC15-AB4D9BDE9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4EFF2-1043-4262-95B5-143F829DFF8B}" type="datetime1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A11A2-1975-4726-A176-66AA15E97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0B671-47B3-432A-96E0-94C30E516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CDA8-D49E-4ED9-BD02-1002F087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367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4E048-0884-4659-968D-88F64947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F40F4-FBFF-4E5D-AF85-50C5A4173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7389E-505F-4A9F-BD5E-7723BBEB3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6348D-6B72-4754-9E0F-D9B44D6610A5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9A4A6-F40E-4AC6-821E-283E828F9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335D9A-C448-498E-B624-CCD7AE300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CDA8-D49E-4ED9-BD02-1002F087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351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E76104-A2BD-4A6E-95D3-54A13CB32C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DA769F-31D2-44C6-8894-C232CCEBA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38062-E139-4D24-8572-C098CE753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03838-0EAF-4738-A2B3-59C2909BA143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3E472-A86B-415F-87E8-02F56496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77DB4-375C-42F5-99DB-72A6D1CF1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DCDA8-D49E-4ED9-BD02-1002F087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550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A8454-7BA2-4C74-A106-8F7E445482F9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E94711-1222-4A37-8026-D8C0D6ED4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087878"/>
            <a:ext cx="11582400" cy="370332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529051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CB835C-C8B8-4811-C278-91DA71A4A4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7778291-E644-285E-E61C-28938E2F9C94}"/>
              </a:ext>
            </a:extLst>
          </p:cNvPr>
          <p:cNvSpPr/>
          <p:nvPr userDrawn="1"/>
        </p:nvSpPr>
        <p:spPr>
          <a:xfrm>
            <a:off x="536269" y="1130605"/>
            <a:ext cx="4132446" cy="41324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27E41A-AE97-4161-91C2-2BAC8D6A3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38959" y="2887579"/>
            <a:ext cx="6040233" cy="2752849"/>
          </a:xfrm>
          <a:prstGeom prst="rect">
            <a:avLst/>
          </a:prstGeom>
        </p:spPr>
        <p:txBody>
          <a:bodyPr/>
          <a:lstStyle>
            <a:lvl1pPr algn="ctr">
              <a:defRPr sz="440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78CD9A-0626-50C2-3429-27015E24D7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3401" y="3673633"/>
            <a:ext cx="6040233" cy="196679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7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67E8479-983A-F149-310F-11B6FDD20C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310" y="2753833"/>
            <a:ext cx="3208320" cy="89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01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and Cont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9CB23D7E-AAE1-EAF7-435B-4B4CADA40748}"/>
              </a:ext>
            </a:extLst>
          </p:cNvPr>
          <p:cNvSpPr/>
          <p:nvPr userDrawn="1"/>
        </p:nvSpPr>
        <p:spPr>
          <a:xfrm>
            <a:off x="331491" y="675231"/>
            <a:ext cx="5193792" cy="52827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C5EDE23-710D-CB4A-1B57-1E2F8FA8D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53" y="941986"/>
            <a:ext cx="4384736" cy="461993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B32820-7601-E5EF-5C86-F4321F6E82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557793"/>
            <a:ext cx="5552091" cy="576822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352425" indent="-214313">
              <a:buClr>
                <a:schemeClr val="accent3"/>
              </a:buClr>
              <a:tabLst/>
              <a:defRPr sz="1800">
                <a:latin typeface="Century Gothic" panose="020B0502020202020204" pitchFamily="34" charset="0"/>
              </a:defRPr>
            </a:lvl1pPr>
            <a:lvl2pPr marL="811213" indent="-215900">
              <a:buClr>
                <a:schemeClr val="accent3"/>
              </a:buClr>
              <a:tabLst/>
              <a:defRPr sz="1800"/>
            </a:lvl2pPr>
            <a:lvl3pPr marL="1257300" indent="-204788">
              <a:buClr>
                <a:schemeClr val="accent3"/>
              </a:buClr>
              <a:buFont typeface="Wingdings" panose="05000000000000000000" pitchFamily="2" charset="2"/>
              <a:buChar char="§"/>
              <a:tabLst/>
              <a:defRPr sz="1800"/>
            </a:lvl3pPr>
          </a:lstStyle>
          <a:p>
            <a:r>
              <a:rPr lang="en-US"/>
              <a:t>Introduction</a:t>
            </a:r>
          </a:p>
          <a:p>
            <a:r>
              <a:rPr lang="en-US"/>
              <a:t>Building confidence</a:t>
            </a:r>
          </a:p>
          <a:p>
            <a:r>
              <a:rPr lang="en-US"/>
              <a:t>Engaging the audience</a:t>
            </a:r>
          </a:p>
          <a:p>
            <a:r>
              <a:rPr lang="en-US"/>
              <a:t>Visual aids</a:t>
            </a:r>
          </a:p>
          <a:p>
            <a:r>
              <a:rPr lang="en-US"/>
              <a:t>Final tips &amp; takeaways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  <a:p>
            <a:pPr lvl="1"/>
            <a:endParaRPr lang="en-US"/>
          </a:p>
          <a:p>
            <a:pPr lvl="2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45BEA-DB0A-7FFE-2A87-6C04C52B0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3478" y="6356350"/>
            <a:ext cx="1357333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CADF83D-DBE0-E92B-36A1-6E002C157D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2" y="6252660"/>
            <a:ext cx="928960" cy="2599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279015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alf Circl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D45F26C-FD35-E57D-0BA6-D584E16D7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970350" y="0"/>
            <a:ext cx="3233525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3A5B63B-3468-CD4A-A56E-7E109C729258}"/>
              </a:ext>
            </a:extLst>
          </p:cNvPr>
          <p:cNvSpPr txBox="1">
            <a:spLocks/>
          </p:cNvSpPr>
          <p:nvPr userDrawn="1"/>
        </p:nvSpPr>
        <p:spPr>
          <a:xfrm>
            <a:off x="594930" y="216202"/>
            <a:ext cx="10998965" cy="549274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>
              <a:solidFill>
                <a:srgbClr val="3D8D93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9074C30-1D6A-2F8B-55C1-6087A8AD4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43" y="490840"/>
            <a:ext cx="7598808" cy="83449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8DA2C85-C11B-3159-9BED-6A0E4CED90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9362" y="6252660"/>
            <a:ext cx="928960" cy="259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DE6312-7E50-CDA3-8DEF-67C0C4301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3478" y="6356350"/>
            <a:ext cx="1357333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1FAE2D4-6929-E234-17BE-BFA8816B8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229" y="6560061"/>
            <a:ext cx="11774581" cy="201988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>
                <a:ea typeface="Times New Roman" panose="02020603050405020304" pitchFamily="18" charset="0"/>
              </a:rPr>
              <a:t>DRAFT - FOR DISCUSSION ONLY</a:t>
            </a:r>
            <a:endParaRPr lang="en-US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49C17202-C3FF-1CCF-BEC8-1CD91B10063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1543" y="1434043"/>
            <a:ext cx="7598808" cy="46889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3"/>
              </a:buClr>
              <a:buSzPct val="144000"/>
              <a:defRPr sz="18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3"/>
              </a:buClr>
              <a:defRPr sz="1800"/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3"/>
              </a:buClr>
              <a:buFont typeface="Wingdings" panose="05000000000000000000" pitchFamily="2" charset="2"/>
              <a:buChar char="§"/>
              <a:defRPr sz="18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10596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eader, Content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349C0F0-06FC-2F6D-6077-F68C3AC4BFE7}"/>
              </a:ext>
            </a:extLst>
          </p:cNvPr>
          <p:cNvSpPr/>
          <p:nvPr userDrawn="1"/>
        </p:nvSpPr>
        <p:spPr>
          <a:xfrm>
            <a:off x="0" y="0"/>
            <a:ext cx="12192000" cy="787165"/>
          </a:xfrm>
          <a:prstGeom prst="rect">
            <a:avLst/>
          </a:prstGeom>
          <a:solidFill>
            <a:srgbClr val="6899FB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accent4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1D0A390-0AA8-268A-E3BB-90CF76A29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2" y="215412"/>
            <a:ext cx="11084438" cy="5717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 sz="2800">
                <a:solidFill>
                  <a:srgbClr val="032A7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26D78B85-0089-F3B1-ED59-EF77FCE7E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12251" y="418"/>
            <a:ext cx="1722995" cy="701039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502870B-4834-D74D-E349-E19BD80D89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2" y="6252660"/>
            <a:ext cx="928960" cy="259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35BC01E-4964-8F27-4262-67822F93C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5398" y="6356350"/>
            <a:ext cx="1285414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74F9909-5C70-CFA2-417E-C604F194223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69362" y="1002159"/>
            <a:ext cx="11653276" cy="59197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2000" b="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  <a:lvl3pPr>
              <a:buClr>
                <a:schemeClr val="accent5"/>
              </a:buClr>
              <a:defRPr sz="1800">
                <a:latin typeface="Century Gothic" panose="020B0502020202020204" pitchFamily="34" charset="0"/>
              </a:defRPr>
            </a:lvl3pPr>
            <a:lvl4pPr marL="1600200" indent="-228600">
              <a:buClr>
                <a:schemeClr val="accent5"/>
              </a:buClr>
              <a:buFont typeface="Courier New" panose="02070309020205020404" pitchFamily="49" charset="0"/>
              <a:buChar char="o"/>
              <a:defRPr>
                <a:latin typeface="Century Gothic" panose="020B0502020202020204" pitchFamily="34" charset="0"/>
              </a:defRPr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E039CDF8-D57E-C1B0-2548-5BD40216E1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9362" y="1594137"/>
            <a:ext cx="11653276" cy="45288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3"/>
              </a:buClr>
              <a:buSzPct val="144000"/>
              <a:defRPr sz="18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3"/>
              </a:buClr>
              <a:defRPr sz="1800"/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rgbClr val="032A77"/>
              </a:buClr>
              <a:buFont typeface="Wingdings" panose="05000000000000000000" pitchFamily="2" charset="2"/>
              <a:buChar char="§"/>
              <a:defRPr sz="18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D356535B-7B4B-5034-7A06-9CC278B31D2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54484" y="90143"/>
            <a:ext cx="1680762" cy="5918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124F996-43F1-D6FD-4A30-55E30B89F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229" y="6560061"/>
            <a:ext cx="11774581" cy="201988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>
                <a:ea typeface="Times New Roman" panose="02020603050405020304" pitchFamily="18" charset="0"/>
              </a:rPr>
              <a:t>DRAFT - FOR DISCUSSION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76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Header, Content (Blue), No Semi-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349C0F0-06FC-2F6D-6077-F68C3AC4BFE7}"/>
              </a:ext>
            </a:extLst>
          </p:cNvPr>
          <p:cNvSpPr/>
          <p:nvPr userDrawn="1"/>
        </p:nvSpPr>
        <p:spPr>
          <a:xfrm>
            <a:off x="0" y="0"/>
            <a:ext cx="12192000" cy="787165"/>
          </a:xfrm>
          <a:prstGeom prst="rect">
            <a:avLst/>
          </a:prstGeom>
          <a:solidFill>
            <a:srgbClr val="6899FB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accent4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1D0A390-0AA8-268A-E3BB-90CF76A29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2" y="215412"/>
            <a:ext cx="11084438" cy="5717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 sz="2800">
                <a:solidFill>
                  <a:srgbClr val="032A7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502870B-4834-D74D-E349-E19BD80D89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2" y="6252660"/>
            <a:ext cx="928960" cy="259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35BC01E-4964-8F27-4262-67822F93C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5398" y="6356350"/>
            <a:ext cx="1285414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74F9909-5C70-CFA2-417E-C604F194223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69362" y="1002159"/>
            <a:ext cx="11653276" cy="59197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2000" b="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  <a:lvl3pPr>
              <a:buClr>
                <a:schemeClr val="accent5"/>
              </a:buClr>
              <a:defRPr sz="1800">
                <a:latin typeface="Century Gothic" panose="020B0502020202020204" pitchFamily="34" charset="0"/>
              </a:defRPr>
            </a:lvl3pPr>
            <a:lvl4pPr marL="1600200" indent="-228600">
              <a:buClr>
                <a:schemeClr val="accent5"/>
              </a:buClr>
              <a:buFont typeface="Courier New" panose="02070309020205020404" pitchFamily="49" charset="0"/>
              <a:buChar char="o"/>
              <a:defRPr>
                <a:latin typeface="Century Gothic" panose="020B0502020202020204" pitchFamily="34" charset="0"/>
              </a:defRPr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E039CDF8-D57E-C1B0-2548-5BD40216E1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9362" y="1594137"/>
            <a:ext cx="11653276" cy="45288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3"/>
              </a:buClr>
              <a:buSzPct val="144000"/>
              <a:defRPr sz="18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3"/>
              </a:buClr>
              <a:defRPr sz="1800"/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rgbClr val="032A77"/>
              </a:buClr>
              <a:buFont typeface="Wingdings" panose="05000000000000000000" pitchFamily="2" charset="2"/>
              <a:buChar char="§"/>
              <a:defRPr sz="18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124F996-43F1-D6FD-4A30-55E30B89F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229" y="6560061"/>
            <a:ext cx="11774581" cy="201988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>
                <a:ea typeface="Times New Roman" panose="02020603050405020304" pitchFamily="18" charset="0"/>
              </a:rPr>
              <a:t>DRAFT - FOR DISCUSSION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68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Header, Content (Blue), No Semi-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349C0F0-06FC-2F6D-6077-F68C3AC4BFE7}"/>
              </a:ext>
            </a:extLst>
          </p:cNvPr>
          <p:cNvSpPr/>
          <p:nvPr userDrawn="1"/>
        </p:nvSpPr>
        <p:spPr>
          <a:xfrm>
            <a:off x="0" y="0"/>
            <a:ext cx="12192000" cy="787165"/>
          </a:xfrm>
          <a:prstGeom prst="rect">
            <a:avLst/>
          </a:prstGeom>
          <a:solidFill>
            <a:srgbClr val="6899FB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accent4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1D0A390-0AA8-268A-E3BB-90CF76A29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2" y="215412"/>
            <a:ext cx="11084438" cy="5717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 sz="2800">
                <a:solidFill>
                  <a:srgbClr val="032A7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0502870B-4834-D74D-E349-E19BD80D89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2" y="6252660"/>
            <a:ext cx="928960" cy="259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35BC01E-4964-8F27-4262-67822F93C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5398" y="6356350"/>
            <a:ext cx="1285414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74F9909-5C70-CFA2-417E-C604F194223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69362" y="1002159"/>
            <a:ext cx="11653276" cy="59197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2000" b="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  <a:lvl3pPr>
              <a:buClr>
                <a:schemeClr val="accent5"/>
              </a:buClr>
              <a:defRPr sz="1800">
                <a:latin typeface="Century Gothic" panose="020B0502020202020204" pitchFamily="34" charset="0"/>
              </a:defRPr>
            </a:lvl3pPr>
            <a:lvl4pPr marL="1600200" indent="-228600">
              <a:buClr>
                <a:schemeClr val="accent5"/>
              </a:buClr>
              <a:buFont typeface="Courier New" panose="02070309020205020404" pitchFamily="49" charset="0"/>
              <a:buChar char="o"/>
              <a:defRPr>
                <a:latin typeface="Century Gothic" panose="020B0502020202020204" pitchFamily="34" charset="0"/>
              </a:defRPr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E039CDF8-D57E-C1B0-2548-5BD40216E1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9362" y="1594137"/>
            <a:ext cx="11653276" cy="45288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3"/>
              </a:buClr>
              <a:buSzPct val="144000"/>
              <a:defRPr sz="18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3"/>
              </a:buClr>
              <a:defRPr sz="1800"/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rgbClr val="032A77"/>
              </a:buClr>
              <a:buFont typeface="Wingdings" panose="05000000000000000000" pitchFamily="2" charset="2"/>
              <a:buChar char="§"/>
              <a:defRPr sz="18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124F996-43F1-D6FD-4A30-55E30B89F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229" y="6560061"/>
            <a:ext cx="11774581" cy="201988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>
                <a:ea typeface="Times New Roman" panose="02020603050405020304" pitchFamily="18" charset="0"/>
              </a:rPr>
              <a:t>DRAFT - FOR DISCUSSION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22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YOUR SLIDE’S TITLE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3EC81-5AD8-430D-8FD1-210064968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07043-C927-455F-8CC1-4A91EF1F47AD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</p:spTree>
    <p:extLst>
      <p:ext uri="{BB962C8B-B14F-4D97-AF65-F5344CB8AC3E}">
        <p14:creationId xmlns:p14="http://schemas.microsoft.com/office/powerpoint/2010/main" val="163704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op Circle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C4D5732-F8EA-6438-45AC-697D2063DE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2" y="6252660"/>
            <a:ext cx="928960" cy="259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Freeform: Shape 13">
            <a:extLst>
              <a:ext uri="{FF2B5EF4-FFF2-40B4-BE49-F238E27FC236}">
                <a16:creationId xmlns:a16="http://schemas.microsoft.com/office/drawing/2014/main" id="{B8F78363-7C0C-C5E9-1CCE-84E61F6DC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12251" y="418"/>
            <a:ext cx="1722995" cy="701039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060EB8B-67E9-36BB-9E6B-AA86887F62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54484" y="90143"/>
            <a:ext cx="1680762" cy="5918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A28BED-3561-5A66-C556-18C161DA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229" y="6560061"/>
            <a:ext cx="11774581" cy="201988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>
                <a:ea typeface="Times New Roman" panose="02020603050405020304" pitchFamily="18" charset="0"/>
              </a:rPr>
              <a:t>DRAFT - FOR DISCUSSION ONLY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2BA813F-2871-C9F6-997A-1D5E26AF8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5124" y="6356350"/>
            <a:ext cx="1295688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2CB701-1F52-922C-5E6B-0CAF67F2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2" y="215412"/>
            <a:ext cx="11084438" cy="5717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 sz="280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68391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Top Circle (Blue), No Semi-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C4D5732-F8EA-6438-45AC-697D2063DE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2" y="6252660"/>
            <a:ext cx="928960" cy="259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A28BED-3561-5A66-C556-18C161DA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229" y="6560061"/>
            <a:ext cx="11774581" cy="201988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>
                <a:ea typeface="Times New Roman" panose="02020603050405020304" pitchFamily="18" charset="0"/>
              </a:rPr>
              <a:t>DRAFT - FOR DISCUSSION ONLY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2BA813F-2871-C9F6-997A-1D5E26AF8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5124" y="6356350"/>
            <a:ext cx="1295688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2CB701-1F52-922C-5E6B-0CAF67F2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2" y="215412"/>
            <a:ext cx="11084438" cy="5717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 sz="280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18978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Top Circle (Blue), No Semi-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C4D5732-F8EA-6438-45AC-697D2063DE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2" y="6252660"/>
            <a:ext cx="928960" cy="259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A28BED-3561-5A66-C556-18C161DA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229" y="6560061"/>
            <a:ext cx="11774581" cy="201988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>
                <a:ea typeface="Times New Roman" panose="02020603050405020304" pitchFamily="18" charset="0"/>
              </a:rPr>
              <a:t>DRAFT - FOR DISCUSSION ONLY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2BA813F-2871-C9F6-997A-1D5E26AF8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5124" y="6356350"/>
            <a:ext cx="1295688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2CB701-1F52-922C-5E6B-0CAF67F2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2" y="215412"/>
            <a:ext cx="11084438" cy="5717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 sz="280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86052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cy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516E49-186C-48D3-D6D2-9A646800B564}"/>
              </a:ext>
            </a:extLst>
          </p:cNvPr>
          <p:cNvSpPr/>
          <p:nvPr userDrawn="1"/>
        </p:nvSpPr>
        <p:spPr>
          <a:xfrm>
            <a:off x="0" y="-55983"/>
            <a:ext cx="12188825" cy="8083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D8CF41-C98D-79FC-5219-E054103A9B5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0861" y="1626939"/>
            <a:ext cx="11134845" cy="449246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3"/>
              </a:buClr>
              <a:buFont typeface="Calibri" panose="020F0502020204030204" pitchFamily="34" charset="0"/>
              <a:buChar char="●"/>
              <a:defRPr sz="2000" b="0"/>
            </a:lvl1pPr>
            <a:lvl2pPr>
              <a:buClr>
                <a:schemeClr val="accent3"/>
              </a:buClr>
              <a:defRPr sz="1800"/>
            </a:lvl2pPr>
            <a:lvl3pPr marL="1143000" indent="-228600">
              <a:buClr>
                <a:schemeClr val="accent3"/>
              </a:buClr>
              <a:buFont typeface="Wingdings" pitchFamily="2" charset="2"/>
              <a:buChar char="§"/>
              <a:defRPr sz="1800"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EB29AF0-D1F2-D14A-7338-1D283B2CFB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861" y="134517"/>
            <a:ext cx="11134845" cy="6040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Enter one line title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30BEFDC-FB76-71BB-7708-C9C4B05AF8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861" y="868500"/>
            <a:ext cx="11134845" cy="642332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header sentence – not more than 2 lines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4CC1CC-1BA3-7612-E768-9F98688F4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5124" y="6356350"/>
            <a:ext cx="1295688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AE2EDC-EAEA-5CD5-515F-55F9A97B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229" y="6560061"/>
            <a:ext cx="11774581" cy="201988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>
                <a:ea typeface="Times New Roman" panose="02020603050405020304" pitchFamily="18" charset="0"/>
              </a:rPr>
              <a:t>DRAFT - FOR DISCUSSION ONLY</a:t>
            </a:r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5F66AFC-C8E5-1BDA-D6BD-117E78753B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2" y="6252660"/>
            <a:ext cx="928960" cy="2599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09850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DA75BC-A1BD-B314-0704-5A872A60EDF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901C4AD-9A8F-B0B1-6778-D37C7DEC3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6637" y="-7314"/>
            <a:ext cx="3248928" cy="686531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57056A2-A5AF-3A31-CBEB-FA757B60C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2954" y="2735396"/>
            <a:ext cx="7356296" cy="1325563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accent4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39686489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Blue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FD32AB-8CED-A129-6F88-87D5FC4BB7A8}"/>
              </a:ext>
            </a:extLst>
          </p:cNvPr>
          <p:cNvSpPr/>
          <p:nvPr userDrawn="1"/>
        </p:nvSpPr>
        <p:spPr>
          <a:xfrm>
            <a:off x="-94762" y="0"/>
            <a:ext cx="12297036" cy="6858000"/>
          </a:xfrm>
          <a:prstGeom prst="rect">
            <a:avLst/>
          </a:prstGeom>
          <a:solidFill>
            <a:srgbClr val="D9E5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08494E-B48B-E030-348C-A4BD42CEE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2954" y="2735396"/>
            <a:ext cx="7356296" cy="1325563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Section Divider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901C4AD-9A8F-B0B1-6778-D37C7DEC3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6637" y="-7314"/>
            <a:ext cx="3248928" cy="686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150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30C731B-F6A3-67E3-D3C4-E1E632D86D08}"/>
              </a:ext>
            </a:extLst>
          </p:cNvPr>
          <p:cNvSpPr/>
          <p:nvPr userDrawn="1"/>
        </p:nvSpPr>
        <p:spPr>
          <a:xfrm>
            <a:off x="4567518" y="1869112"/>
            <a:ext cx="3117272" cy="31172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A3A5B79-1EB8-6172-6DD9-85816C7B44F1}"/>
              </a:ext>
            </a:extLst>
          </p:cNvPr>
          <p:cNvSpPr/>
          <p:nvPr userDrawn="1"/>
        </p:nvSpPr>
        <p:spPr>
          <a:xfrm>
            <a:off x="1116056" y="1869112"/>
            <a:ext cx="3117272" cy="31172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BC17254-B543-ADC1-D206-50C2D4DB1CA5}"/>
              </a:ext>
            </a:extLst>
          </p:cNvPr>
          <p:cNvSpPr/>
          <p:nvPr userDrawn="1"/>
        </p:nvSpPr>
        <p:spPr>
          <a:xfrm>
            <a:off x="7960202" y="1869112"/>
            <a:ext cx="3117272" cy="31172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47719-1A36-B080-BC14-152533C19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5124" y="6356350"/>
            <a:ext cx="1295688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4F08F3F-C945-184F-9199-1337DA01D6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2" y="6252660"/>
            <a:ext cx="928960" cy="259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15E8228-16B3-0034-4717-C90C911A03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5654" y="2515182"/>
            <a:ext cx="2378075" cy="4273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Head 28pt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ACF792B-FA5E-6255-033E-9AF357D16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229" y="6560061"/>
            <a:ext cx="11774581" cy="201988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>
                <a:ea typeface="Times New Roman" panose="02020603050405020304" pitchFamily="18" charset="0"/>
              </a:rPr>
              <a:t>DRAFT - FOR DISCUSSION ONLY</a:t>
            </a:r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01A0F34-7FDA-9B06-6A9F-AF985495C4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4125" y="3001689"/>
            <a:ext cx="2378075" cy="13118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Body text</a:t>
            </a:r>
          </a:p>
          <a:p>
            <a:r>
              <a:rPr lang="en-US"/>
              <a:t>16 pt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2AD941F-76CB-E9BC-C3D5-7562290B1A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6962" y="2515182"/>
            <a:ext cx="2378075" cy="4273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Head 28pt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AD2A5B4-8C13-258B-3B2F-E3A62C95C8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05433" y="3001689"/>
            <a:ext cx="2378075" cy="13118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Body text</a:t>
            </a:r>
          </a:p>
          <a:p>
            <a:r>
              <a:rPr lang="en-US"/>
              <a:t>16 pt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4D82960-BE2F-5A53-D778-84F7C1F905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28271" y="2515182"/>
            <a:ext cx="2378075" cy="4273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Head 28pt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3FD1C4D-434E-EBFC-5208-0624B4BC59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26742" y="3001689"/>
            <a:ext cx="2378075" cy="13118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Body text</a:t>
            </a:r>
          </a:p>
          <a:p>
            <a:r>
              <a:rPr lang="en-US"/>
              <a:t>16 pt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24ABCE8-845F-91BB-0251-DBA60606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2" y="215412"/>
            <a:ext cx="11084438" cy="5717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 sz="280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57578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3B8550-81FB-725E-9672-F475753D65E8}"/>
              </a:ext>
            </a:extLst>
          </p:cNvPr>
          <p:cNvSpPr/>
          <p:nvPr userDrawn="1"/>
        </p:nvSpPr>
        <p:spPr>
          <a:xfrm>
            <a:off x="2038000" y="1124908"/>
            <a:ext cx="2164309" cy="2493536"/>
          </a:xfrm>
          <a:prstGeom prst="rect">
            <a:avLst/>
          </a:prstGeom>
          <a:solidFill>
            <a:srgbClr val="E0DB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A92D7A-91A8-C213-6FB6-38802829861C}"/>
              </a:ext>
            </a:extLst>
          </p:cNvPr>
          <p:cNvSpPr/>
          <p:nvPr userDrawn="1"/>
        </p:nvSpPr>
        <p:spPr>
          <a:xfrm>
            <a:off x="2038000" y="3859327"/>
            <a:ext cx="2164309" cy="24935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369DA8-C535-2ABE-1005-D7D7BFC09E2C}"/>
              </a:ext>
            </a:extLst>
          </p:cNvPr>
          <p:cNvSpPr/>
          <p:nvPr userDrawn="1"/>
        </p:nvSpPr>
        <p:spPr>
          <a:xfrm>
            <a:off x="5051789" y="1124909"/>
            <a:ext cx="2164309" cy="2493536"/>
          </a:xfrm>
          <a:prstGeom prst="rect">
            <a:avLst/>
          </a:prstGeom>
          <a:solidFill>
            <a:srgbClr val="FABF77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2F5883-E8CB-61C7-B4BE-DF7F4FF6A31C}"/>
              </a:ext>
            </a:extLst>
          </p:cNvPr>
          <p:cNvSpPr/>
          <p:nvPr userDrawn="1"/>
        </p:nvSpPr>
        <p:spPr>
          <a:xfrm>
            <a:off x="5042269" y="3859326"/>
            <a:ext cx="2164309" cy="24935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1651E1-560F-55B2-F41D-39F8CA4E8E24}"/>
              </a:ext>
            </a:extLst>
          </p:cNvPr>
          <p:cNvSpPr/>
          <p:nvPr userDrawn="1"/>
        </p:nvSpPr>
        <p:spPr>
          <a:xfrm>
            <a:off x="8065578" y="1124909"/>
            <a:ext cx="2164309" cy="2493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A1E578-D2B8-C1D0-F986-B1F3FB436B70}"/>
              </a:ext>
            </a:extLst>
          </p:cNvPr>
          <p:cNvSpPr/>
          <p:nvPr userDrawn="1"/>
        </p:nvSpPr>
        <p:spPr>
          <a:xfrm>
            <a:off x="8046539" y="3813654"/>
            <a:ext cx="2164309" cy="2493536"/>
          </a:xfrm>
          <a:prstGeom prst="rect">
            <a:avLst/>
          </a:prstGeom>
          <a:solidFill>
            <a:srgbClr val="6899FB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D09F40E2-E00E-0F60-8B67-E0553A555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72445" y="1124909"/>
            <a:ext cx="1722995" cy="701039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13">
            <a:extLst>
              <a:ext uri="{FF2B5EF4-FFF2-40B4-BE49-F238E27FC236}">
                <a16:creationId xmlns:a16="http://schemas.microsoft.com/office/drawing/2014/main" id="{759833E8-D511-9E74-F4C6-0BA60F4E6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58656" y="3859327"/>
            <a:ext cx="1722995" cy="701039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3">
            <a:extLst>
              <a:ext uri="{FF2B5EF4-FFF2-40B4-BE49-F238E27FC236}">
                <a16:creationId xmlns:a16="http://schemas.microsoft.com/office/drawing/2014/main" id="{C6B95F5C-196F-3C51-182C-6A8E6A067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62925" y="3859326"/>
            <a:ext cx="1722995" cy="701039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3">
            <a:extLst>
              <a:ext uri="{FF2B5EF4-FFF2-40B4-BE49-F238E27FC236}">
                <a16:creationId xmlns:a16="http://schemas.microsoft.com/office/drawing/2014/main" id="{626C295E-FE97-4783-7D30-87C26761D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86234" y="1124909"/>
            <a:ext cx="1722995" cy="701039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3">
            <a:extLst>
              <a:ext uri="{FF2B5EF4-FFF2-40B4-BE49-F238E27FC236}">
                <a16:creationId xmlns:a16="http://schemas.microsoft.com/office/drawing/2014/main" id="{E1EDE0FA-EC20-3416-D138-C1E0822B3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67194" y="3813654"/>
            <a:ext cx="1722995" cy="701039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B2371BC-1BA0-116F-C53A-B58061E29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58655" y="1124908"/>
            <a:ext cx="1722995" cy="701039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42FE6FE-02D2-EE02-33FC-68959C4FBF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52990" y="2154039"/>
            <a:ext cx="2164309" cy="14567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700"/>
              </a:lnSpc>
              <a:buNone/>
              <a:defRPr sz="1300" b="0">
                <a:solidFill>
                  <a:schemeClr val="accent6"/>
                </a:solidFill>
              </a:defRPr>
            </a:lvl1pPr>
          </a:lstStyle>
          <a:p>
            <a:r>
              <a:rPr lang="en-US"/>
              <a:t>Body text</a:t>
            </a:r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D43BEE60-BA11-27CC-AC3D-1E66890A3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2" y="6252660"/>
            <a:ext cx="928960" cy="259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03613CA2-13F3-934A-CCC0-67918D342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229" y="6560061"/>
            <a:ext cx="11774581" cy="201988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>
                <a:ea typeface="Times New Roman" panose="02020603050405020304" pitchFamily="18" charset="0"/>
              </a:rPr>
              <a:t>DRAFT - FOR DISCUSSION ONLY</a:t>
            </a:r>
            <a:endParaRPr lang="en-US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1FAD5648-2CC6-EA67-880E-1E73E2CA4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5124" y="6356350"/>
            <a:ext cx="1295688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82A24A55-C7E4-F204-F1B7-5637FDAE70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53340" y="1854851"/>
            <a:ext cx="2163763" cy="28533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z="1400" b="1"/>
              <a:t>Title</a:t>
            </a:r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2FC36E5-DFCD-5D60-39E1-396ECBF5C2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42269" y="2154039"/>
            <a:ext cx="2164309" cy="14567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700"/>
              </a:lnSpc>
              <a:buNone/>
              <a:defRPr sz="13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Body text</a:t>
            </a:r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29912046-B78E-E4E6-944D-59C43965F57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42619" y="1854851"/>
            <a:ext cx="2163763" cy="28533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z="1400" b="1"/>
              <a:t>Title</a:t>
            </a:r>
            <a:endParaRPr lang="en-US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31CEA46-01BD-EFEE-AA33-F4C16E04240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4663" y="2154039"/>
            <a:ext cx="2164309" cy="14567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7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Body text</a:t>
            </a:r>
          </a:p>
        </p:txBody>
      </p:sp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C2C0F1B4-5EC4-A684-4F58-FABFC86372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65013" y="1854851"/>
            <a:ext cx="2163763" cy="28533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1400" b="1"/>
              <a:t>Title</a:t>
            </a:r>
            <a:endParaRPr lang="en-US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58DF9F6C-0734-9936-B5EF-FB1ADBB5D7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037804" y="4876226"/>
            <a:ext cx="2164309" cy="14567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700"/>
              </a:lnSpc>
              <a:buNone/>
              <a:defRPr sz="1300" b="0">
                <a:solidFill>
                  <a:srgbClr val="467C4E"/>
                </a:solidFill>
              </a:defRPr>
            </a:lvl1pPr>
          </a:lstStyle>
          <a:p>
            <a:r>
              <a:rPr lang="en-US"/>
              <a:t>Body text</a:t>
            </a:r>
          </a:p>
        </p:txBody>
      </p:sp>
      <p:sp>
        <p:nvSpPr>
          <p:cNvPr id="27" name="Text Placeholder 30">
            <a:extLst>
              <a:ext uri="{FF2B5EF4-FFF2-40B4-BE49-F238E27FC236}">
                <a16:creationId xmlns:a16="http://schemas.microsoft.com/office/drawing/2014/main" id="{E4C359C1-33CE-C196-5211-85A7D135DDF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038154" y="4577038"/>
            <a:ext cx="2163763" cy="28533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="1">
                <a:solidFill>
                  <a:srgbClr val="467C4E"/>
                </a:solidFill>
              </a:defRPr>
            </a:lvl1pPr>
          </a:lstStyle>
          <a:p>
            <a:pPr lvl="0"/>
            <a:r>
              <a:rPr lang="en-US" sz="1400" b="1"/>
              <a:t>Title</a:t>
            </a:r>
            <a:endParaRPr lang="en-US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2D296A57-4B8C-D4E0-04F1-F20467D8BDB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42073" y="4896077"/>
            <a:ext cx="2164309" cy="14567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700"/>
              </a:lnSpc>
              <a:buNone/>
              <a:defRPr sz="1300" b="0">
                <a:solidFill>
                  <a:srgbClr val="032A77"/>
                </a:solidFill>
              </a:defRPr>
            </a:lvl1pPr>
          </a:lstStyle>
          <a:p>
            <a:r>
              <a:rPr lang="en-US"/>
              <a:t>Body text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9A6B7A1C-C61F-4499-F0BC-08DF3C4756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42423" y="4596889"/>
            <a:ext cx="2163763" cy="28533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="1">
                <a:solidFill>
                  <a:srgbClr val="032A77"/>
                </a:solidFill>
              </a:defRPr>
            </a:lvl1pPr>
          </a:lstStyle>
          <a:p>
            <a:pPr lvl="0"/>
            <a:r>
              <a:rPr lang="en-US" sz="1400" b="1"/>
              <a:t>Title</a:t>
            </a:r>
            <a:endParaRPr lang="en-US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8E15D26-A335-B926-EF42-4714A2D58F9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64663" y="4859553"/>
            <a:ext cx="2164309" cy="14567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700"/>
              </a:lnSpc>
              <a:buNone/>
              <a:defRPr sz="13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Body text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95F36999-F794-339A-34CD-DDE65C0586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65013" y="4560365"/>
            <a:ext cx="2163763" cy="28533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z="1400" b="1"/>
              <a:t>Title</a:t>
            </a:r>
            <a:endParaRPr lang="en-US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F1BF9CBA-88A1-615D-5C8C-DF6D69FC3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2" y="215412"/>
            <a:ext cx="11084438" cy="5717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 sz="280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81772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CB835C-C8B8-4811-C278-91DA71A4A4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7778291-E644-285E-E61C-28938E2F9C94}"/>
              </a:ext>
            </a:extLst>
          </p:cNvPr>
          <p:cNvSpPr/>
          <p:nvPr userDrawn="1"/>
        </p:nvSpPr>
        <p:spPr>
          <a:xfrm>
            <a:off x="536269" y="1130605"/>
            <a:ext cx="4132446" cy="41324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27E41A-AE97-4161-91C2-2BAC8D6A3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38959" y="2887579"/>
            <a:ext cx="6040233" cy="2752849"/>
          </a:xfrm>
          <a:prstGeom prst="rect">
            <a:avLst/>
          </a:prstGeom>
        </p:spPr>
        <p:txBody>
          <a:bodyPr/>
          <a:lstStyle>
            <a:lvl1pPr algn="ctr">
              <a:defRPr sz="44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78CD9A-0626-50C2-3429-27015E24D7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3401" y="3673633"/>
            <a:ext cx="6040233" cy="196679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7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67E8479-983A-F149-310F-11B6FDD20C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310" y="2753833"/>
            <a:ext cx="3208320" cy="89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16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and Content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9CB23D7E-AAE1-EAF7-435B-4B4CADA40748}"/>
              </a:ext>
            </a:extLst>
          </p:cNvPr>
          <p:cNvSpPr/>
          <p:nvPr userDrawn="1"/>
        </p:nvSpPr>
        <p:spPr>
          <a:xfrm>
            <a:off x="331491" y="675231"/>
            <a:ext cx="5193792" cy="52827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C5EDE23-710D-CB4A-1B57-1E2F8FA8D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53" y="941986"/>
            <a:ext cx="4384736" cy="461993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B32820-7601-E5EF-5C86-F4321F6E82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557793"/>
            <a:ext cx="5552091" cy="576822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352425" indent="-214313">
              <a:buClr>
                <a:schemeClr val="accent1"/>
              </a:buClr>
              <a:tabLst/>
              <a:defRPr sz="1800">
                <a:latin typeface="Century Gothic" panose="020B0502020202020204" pitchFamily="34" charset="0"/>
              </a:defRPr>
            </a:lvl1pPr>
            <a:lvl2pPr marL="811213" indent="-215900">
              <a:buClr>
                <a:schemeClr val="accent1"/>
              </a:buClr>
              <a:tabLst/>
              <a:defRPr sz="1800"/>
            </a:lvl2pPr>
            <a:lvl3pPr marL="1257300" indent="-204788"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1800"/>
            </a:lvl3pPr>
          </a:lstStyle>
          <a:p>
            <a:r>
              <a:rPr lang="en-US"/>
              <a:t>Introduction</a:t>
            </a:r>
          </a:p>
          <a:p>
            <a:r>
              <a:rPr lang="en-US"/>
              <a:t>Building confidence</a:t>
            </a:r>
          </a:p>
          <a:p>
            <a:r>
              <a:rPr lang="en-US"/>
              <a:t>Engaging the audience</a:t>
            </a:r>
          </a:p>
          <a:p>
            <a:r>
              <a:rPr lang="en-US"/>
              <a:t>Visual aids</a:t>
            </a:r>
          </a:p>
          <a:p>
            <a:r>
              <a:rPr lang="en-US"/>
              <a:t>Final tips &amp; takeaways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  <a:p>
            <a:pPr lvl="1"/>
            <a:endParaRPr lang="en-US"/>
          </a:p>
          <a:p>
            <a:pPr lvl="2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45BEA-DB0A-7FFE-2A87-6C04C52B0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3478" y="6356350"/>
            <a:ext cx="1357333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CADF83D-DBE0-E92B-36A1-6E002C157D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2" y="6252660"/>
            <a:ext cx="928960" cy="2599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661551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23989-2DFF-4C9B-818B-D826CCC7C9EA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E94711-1222-4A37-8026-D8C0D6ED4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087878"/>
            <a:ext cx="11582400" cy="370332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4400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alf Circl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D45F26C-FD35-E57D-0BA6-D584E16D7A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970350" y="0"/>
            <a:ext cx="3233525" cy="6858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3A5B63B-3468-CD4A-A56E-7E109C729258}"/>
              </a:ext>
            </a:extLst>
          </p:cNvPr>
          <p:cNvSpPr txBox="1">
            <a:spLocks/>
          </p:cNvSpPr>
          <p:nvPr userDrawn="1"/>
        </p:nvSpPr>
        <p:spPr>
          <a:xfrm>
            <a:off x="594930" y="216202"/>
            <a:ext cx="10998965" cy="549274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>
              <a:solidFill>
                <a:srgbClr val="3D8D93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9074C30-1D6A-2F8B-55C1-6087A8AD4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543" y="490840"/>
            <a:ext cx="7598808" cy="83449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8DA2C85-C11B-3159-9BED-6A0E4CED90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9362" y="6252660"/>
            <a:ext cx="928960" cy="259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DE6312-7E50-CDA3-8DEF-67C0C4301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3478" y="6356350"/>
            <a:ext cx="1357333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1FAE2D4-6929-E234-17BE-BFA8816B8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229" y="6560061"/>
            <a:ext cx="11774581" cy="201988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49C17202-C3FF-1CCF-BEC8-1CD91B10063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1543" y="1434043"/>
            <a:ext cx="7598808" cy="46889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1"/>
              </a:buClr>
              <a:buSzPct val="144000"/>
              <a:defRPr sz="18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1"/>
              </a:buClr>
              <a:defRPr sz="1800"/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8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71228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Header, Content (Teal), No Semi-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349C0F0-06FC-2F6D-6077-F68C3AC4BFE7}"/>
              </a:ext>
            </a:extLst>
          </p:cNvPr>
          <p:cNvSpPr/>
          <p:nvPr userDrawn="1"/>
        </p:nvSpPr>
        <p:spPr>
          <a:xfrm>
            <a:off x="0" y="0"/>
            <a:ext cx="12192000" cy="787165"/>
          </a:xfrm>
          <a:prstGeom prst="rect">
            <a:avLst/>
          </a:prstGeom>
          <a:solidFill>
            <a:schemeClr val="accent1">
              <a:lumMod val="40000"/>
              <a:lumOff val="60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accent4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1D0A390-0AA8-268A-E3BB-90CF76A29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2" y="215412"/>
            <a:ext cx="11084438" cy="5717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 sz="2800">
                <a:solidFill>
                  <a:srgbClr val="3C8C9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2948FD-46DE-DD0A-E4B2-28645968DC2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69362" y="1002159"/>
            <a:ext cx="11653276" cy="59197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2000" b="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  <a:lvl3pPr>
              <a:buClr>
                <a:schemeClr val="accent5"/>
              </a:buClr>
              <a:defRPr sz="1800">
                <a:latin typeface="Century Gothic" panose="020B0502020202020204" pitchFamily="34" charset="0"/>
              </a:defRPr>
            </a:lvl3pPr>
            <a:lvl4pPr marL="1600200" indent="-228600">
              <a:buClr>
                <a:schemeClr val="accent5"/>
              </a:buClr>
              <a:buFont typeface="Courier New" panose="02070309020205020404" pitchFamily="49" charset="0"/>
              <a:buChar char="o"/>
              <a:defRPr>
                <a:latin typeface="Century Gothic" panose="020B0502020202020204" pitchFamily="34" charset="0"/>
              </a:defRPr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A02EA578-34F7-8F67-FDB9-F5BBEF04D0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2" y="6408962"/>
            <a:ext cx="928960" cy="259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0DF11AF-42A6-BEBB-EF64-F73BCAA6B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3752" y="6356350"/>
            <a:ext cx="1347059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665FB36A-D895-892D-A1A4-65C60519B4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9362" y="1594137"/>
            <a:ext cx="11653276" cy="45288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rgbClr val="3C8C93"/>
              </a:buClr>
              <a:buSzPct val="144000"/>
              <a:defRPr sz="18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rgbClr val="3C8C93"/>
              </a:buClr>
              <a:defRPr sz="1800"/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rgbClr val="3C8C93"/>
              </a:buClr>
              <a:buFont typeface="Wingdings" panose="05000000000000000000" pitchFamily="2" charset="2"/>
              <a:buChar char="§"/>
              <a:defRPr sz="18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06522-5F46-F563-D823-376F6A29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9101" y="6554954"/>
            <a:ext cx="9114041" cy="166521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66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Header, Content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349C0F0-06FC-2F6D-6077-F68C3AC4BFE7}"/>
              </a:ext>
            </a:extLst>
          </p:cNvPr>
          <p:cNvSpPr/>
          <p:nvPr userDrawn="1"/>
        </p:nvSpPr>
        <p:spPr>
          <a:xfrm>
            <a:off x="0" y="0"/>
            <a:ext cx="12192000" cy="787165"/>
          </a:xfrm>
          <a:prstGeom prst="rect">
            <a:avLst/>
          </a:prstGeom>
          <a:solidFill>
            <a:schemeClr val="accent1">
              <a:lumMod val="40000"/>
              <a:lumOff val="60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accent4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1D0A390-0AA8-268A-E3BB-90CF76A29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2" y="215412"/>
            <a:ext cx="11084438" cy="5717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 sz="2800">
                <a:solidFill>
                  <a:srgbClr val="3C8C9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reeform: Shape 13">
            <a:extLst>
              <a:ext uri="{FF2B5EF4-FFF2-40B4-BE49-F238E27FC236}">
                <a16:creationId xmlns:a16="http://schemas.microsoft.com/office/drawing/2014/main" id="{26D78B85-0089-F3B1-ED59-EF77FCE7E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12251" y="417"/>
            <a:ext cx="1722995" cy="70408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2948FD-46DE-DD0A-E4B2-28645968DC2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69362" y="1002159"/>
            <a:ext cx="11653276" cy="59197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2000" b="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  <a:lvl3pPr>
              <a:buClr>
                <a:schemeClr val="accent5"/>
              </a:buClr>
              <a:defRPr sz="1800">
                <a:latin typeface="Century Gothic" panose="020B0502020202020204" pitchFamily="34" charset="0"/>
              </a:defRPr>
            </a:lvl3pPr>
            <a:lvl4pPr marL="1600200" indent="-228600">
              <a:buClr>
                <a:schemeClr val="accent5"/>
              </a:buClr>
              <a:buFont typeface="Courier New" panose="02070309020205020404" pitchFamily="49" charset="0"/>
              <a:buChar char="o"/>
              <a:defRPr>
                <a:latin typeface="Century Gothic" panose="020B0502020202020204" pitchFamily="34" charset="0"/>
              </a:defRPr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A02EA578-34F7-8F67-FDB9-F5BBEF04D0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2" y="6382688"/>
            <a:ext cx="928960" cy="259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0DF11AF-42A6-BEBB-EF64-F73BCAA6B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3752" y="6356350"/>
            <a:ext cx="1347059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665FB36A-D895-892D-A1A4-65C60519B4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9362" y="1594137"/>
            <a:ext cx="11653276" cy="45288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rgbClr val="3C8C93"/>
              </a:buClr>
              <a:buSzPct val="144000"/>
              <a:defRPr sz="18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rgbClr val="3C8C93"/>
              </a:buClr>
              <a:defRPr sz="1800"/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rgbClr val="3C8C93"/>
              </a:buClr>
              <a:buFont typeface="Wingdings" panose="05000000000000000000" pitchFamily="2" charset="2"/>
              <a:buChar char="§"/>
              <a:defRPr sz="18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617B065-8E7A-3F8B-ECAD-64A7ECC31E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54484" y="90143"/>
            <a:ext cx="1680762" cy="5918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06522-5F46-F563-D823-376F6A29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229" y="6560061"/>
            <a:ext cx="11774581" cy="201988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093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Header, Content (Teal), No Semi-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349C0F0-06FC-2F6D-6077-F68C3AC4BFE7}"/>
              </a:ext>
            </a:extLst>
          </p:cNvPr>
          <p:cNvSpPr/>
          <p:nvPr userDrawn="1"/>
        </p:nvSpPr>
        <p:spPr>
          <a:xfrm>
            <a:off x="0" y="0"/>
            <a:ext cx="12192000" cy="787165"/>
          </a:xfrm>
          <a:prstGeom prst="rect">
            <a:avLst/>
          </a:prstGeom>
          <a:solidFill>
            <a:schemeClr val="accent1">
              <a:lumMod val="40000"/>
              <a:lumOff val="60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accent4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1D0A390-0AA8-268A-E3BB-90CF76A29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2" y="215412"/>
            <a:ext cx="11084438" cy="5717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 sz="2800">
                <a:solidFill>
                  <a:srgbClr val="3C8C9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82948FD-46DE-DD0A-E4B2-28645968DC26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269362" y="1002159"/>
            <a:ext cx="11653276" cy="591978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2000" b="0">
                <a:solidFill>
                  <a:schemeClr val="accent3"/>
                </a:solidFill>
                <a:latin typeface="Century Gothic" panose="020B0502020202020204" pitchFamily="34" charset="0"/>
              </a:defRPr>
            </a:lvl1pPr>
            <a:lvl3pPr>
              <a:buClr>
                <a:schemeClr val="accent5"/>
              </a:buClr>
              <a:defRPr sz="1800">
                <a:latin typeface="Century Gothic" panose="020B0502020202020204" pitchFamily="34" charset="0"/>
              </a:defRPr>
            </a:lvl3pPr>
            <a:lvl4pPr marL="1600200" indent="-228600">
              <a:buClr>
                <a:schemeClr val="accent5"/>
              </a:buClr>
              <a:buFont typeface="Courier New" panose="02070309020205020404" pitchFamily="49" charset="0"/>
              <a:buChar char="o"/>
              <a:defRPr>
                <a:latin typeface="Century Gothic" panose="020B0502020202020204" pitchFamily="34" charset="0"/>
              </a:defRPr>
            </a:lvl4pPr>
            <a:lvl5pPr marL="2057400" indent="-228600">
              <a:buClr>
                <a:schemeClr val="accent5"/>
              </a:buClr>
              <a:buFont typeface="Wingdings" panose="05000000000000000000" pitchFamily="2" charset="2"/>
              <a:buChar char="§"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A02EA578-34F7-8F67-FDB9-F5BBEF04D0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2" y="6252660"/>
            <a:ext cx="928960" cy="259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0DF11AF-42A6-BEBB-EF64-F73BCAA6B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3752" y="6356350"/>
            <a:ext cx="1347059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665FB36A-D895-892D-A1A4-65C60519B48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9362" y="1594137"/>
            <a:ext cx="11653276" cy="45288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rgbClr val="3C8C93"/>
              </a:buClr>
              <a:buSzPct val="144000"/>
              <a:defRPr sz="1800"/>
            </a:lvl1pPr>
            <a:lvl2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rgbClr val="3C8C93"/>
              </a:buClr>
              <a:defRPr sz="1800"/>
            </a:lvl2pPr>
            <a:lvl3pPr marL="1143000" indent="-228600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rgbClr val="3C8C93"/>
              </a:buClr>
              <a:buFont typeface="Wingdings" panose="05000000000000000000" pitchFamily="2" charset="2"/>
              <a:buChar char="§"/>
              <a:defRPr sz="1800"/>
            </a:lvl3pPr>
            <a:lvl4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4pPr>
            <a:lvl5pPr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>
                <a:schemeClr val="accent2"/>
              </a:buClr>
              <a:defRPr sz="1200"/>
            </a:lvl5pPr>
          </a:lstStyle>
          <a:p>
            <a:pPr lvl="0"/>
            <a:r>
              <a:rPr lang="en-US"/>
              <a:t>Click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06522-5F46-F563-D823-376F6A29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229" y="6560061"/>
            <a:ext cx="11774581" cy="201988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078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Top Circl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C4D5732-F8EA-6438-45AC-697D2063DE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2" y="6252660"/>
            <a:ext cx="928960" cy="259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Freeform: Shape 13">
            <a:extLst>
              <a:ext uri="{FF2B5EF4-FFF2-40B4-BE49-F238E27FC236}">
                <a16:creationId xmlns:a16="http://schemas.microsoft.com/office/drawing/2014/main" id="{B8F78363-7C0C-C5E9-1CCE-84E61F6DC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12251" y="418"/>
            <a:ext cx="1722995" cy="701039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060EB8B-67E9-36BB-9E6B-AA86887F62F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54484" y="90143"/>
            <a:ext cx="1680762" cy="5918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A28BED-3561-5A66-C556-18C161DA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229" y="6560061"/>
            <a:ext cx="11774581" cy="201988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2BA813F-2871-C9F6-997A-1D5E26AF8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5124" y="6356350"/>
            <a:ext cx="1295688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2CB701-1F52-922C-5E6B-0CAF67F2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2" y="215412"/>
            <a:ext cx="11084438" cy="5717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 sz="2800">
                <a:solidFill>
                  <a:srgbClr val="3C8C9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83602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- Top Circle (Teal), No Semi-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C4D5732-F8EA-6438-45AC-697D2063DE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2" y="6252660"/>
            <a:ext cx="928960" cy="259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A28BED-3561-5A66-C556-18C161DA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229" y="6560061"/>
            <a:ext cx="11774581" cy="201988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2BA813F-2871-C9F6-997A-1D5E26AF8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5124" y="6356350"/>
            <a:ext cx="1295688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2CB701-1F52-922C-5E6B-0CAF67F2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2" y="215412"/>
            <a:ext cx="11084438" cy="5717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 sz="2800">
                <a:solidFill>
                  <a:srgbClr val="3C8C9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592798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- Top Circle (Teal), No Semi-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C4D5732-F8EA-6438-45AC-697D2063DE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2" y="6252660"/>
            <a:ext cx="928960" cy="259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AA28BED-3561-5A66-C556-18C161DAF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229" y="6560061"/>
            <a:ext cx="11774581" cy="201988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2BA813F-2871-C9F6-997A-1D5E26AF8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5124" y="6356350"/>
            <a:ext cx="1295688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2CB701-1F52-922C-5E6B-0CAF67F2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2" y="215412"/>
            <a:ext cx="11084438" cy="5717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 sz="2800">
                <a:solidFill>
                  <a:srgbClr val="3C8C9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47170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16F68623-7C2B-EF84-7245-BEFDC76043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2" y="6252660"/>
            <a:ext cx="928960" cy="259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3A06D-9AD2-17EF-7A59-3DDA66B69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229" y="6560061"/>
            <a:ext cx="11774581" cy="201988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2E68D-CD77-879E-A1A4-143647D99B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5124" y="6356350"/>
            <a:ext cx="1295688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713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cy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5516E49-186C-48D3-D6D2-9A646800B564}"/>
              </a:ext>
            </a:extLst>
          </p:cNvPr>
          <p:cNvSpPr/>
          <p:nvPr userDrawn="1"/>
        </p:nvSpPr>
        <p:spPr>
          <a:xfrm>
            <a:off x="0" y="-55983"/>
            <a:ext cx="12188825" cy="8083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6D8CF41-C98D-79FC-5219-E054103A9B5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0861" y="1626939"/>
            <a:ext cx="11134845" cy="449246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1"/>
              </a:buClr>
              <a:buFont typeface="Calibri" panose="020F0502020204030204" pitchFamily="34" charset="0"/>
              <a:buChar char="●"/>
              <a:defRPr sz="2000" b="0"/>
            </a:lvl1pPr>
            <a:lvl2pPr>
              <a:buClr>
                <a:schemeClr val="accent1"/>
              </a:buClr>
              <a:defRPr sz="1800"/>
            </a:lvl2pPr>
            <a:lvl3pPr marL="1143000" indent="-228600">
              <a:buClr>
                <a:schemeClr val="accent1"/>
              </a:buClr>
              <a:buFont typeface="Wingdings" pitchFamily="2" charset="2"/>
              <a:buChar char="§"/>
              <a:defRPr sz="1800"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EB29AF0-D1F2-D14A-7338-1D283B2CFB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861" y="134517"/>
            <a:ext cx="11134845" cy="6040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Enter one line title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30BEFDC-FB76-71BB-7708-C9C4B05AF8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0861" y="868500"/>
            <a:ext cx="11134845" cy="642332"/>
          </a:xfrm>
          <a:prstGeom prst="rect">
            <a:avLst/>
          </a:prstGeom>
          <a:solidFill>
            <a:schemeClr val="accent3"/>
          </a:solidFill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Enter header sentence – not more than 2 lines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4CC1CC-1BA3-7612-E768-9F98688F4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5124" y="6356350"/>
            <a:ext cx="1295688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AE2EDC-EAEA-5CD5-515F-55F9A97B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229" y="6560061"/>
            <a:ext cx="11774581" cy="201988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05F66AFC-C8E5-1BDA-D6BD-117E78753B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2" y="6252660"/>
            <a:ext cx="928960" cy="2599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721686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Teal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DA75BC-A1BD-B314-0704-5A872A60EDF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901C4AD-9A8F-B0B1-6778-D37C7DEC3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6637" y="-7314"/>
            <a:ext cx="3248928" cy="686531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57056A2-A5AF-3A31-CBEB-FA757B60C2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2954" y="2735396"/>
            <a:ext cx="7356296" cy="1325563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Section Divider</a:t>
            </a:r>
          </a:p>
        </p:txBody>
      </p:sp>
    </p:spTree>
    <p:extLst>
      <p:ext uri="{BB962C8B-B14F-4D97-AF65-F5344CB8AC3E}">
        <p14:creationId xmlns:p14="http://schemas.microsoft.com/office/powerpoint/2010/main" val="253089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E519F-1D34-453A-9D12-A881B3106C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72857"/>
            <a:ext cx="11582400" cy="701731"/>
          </a:xfrm>
        </p:spPr>
        <p:txBody>
          <a:bodyPr/>
          <a:lstStyle/>
          <a:p>
            <a:r>
              <a:rPr lang="en-US"/>
              <a:t>YOUR SLIDE’S TITLE GOES HERE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6B341-0739-4A4B-A870-F350F235D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685BB-0BD6-44ED-B5C4-C0623DD96D97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1F020-DF80-4E72-992F-41D29778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6A8F3-E230-4772-BC90-5044FB75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D24C-55BC-4150-BC77-7526DE4131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A8CA55-E1DC-4B08-9E74-256ECBEB36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031273"/>
            <a:ext cx="11582400" cy="850392"/>
          </a:xfrm>
        </p:spPr>
        <p:txBody>
          <a:bodyPr>
            <a:noAutofit/>
          </a:bodyPr>
          <a:lstStyle>
            <a:lvl1pPr marL="0" indent="0">
              <a:buNone/>
              <a:defRPr sz="21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2100">
                <a:latin typeface="+mj-lt"/>
              </a:defRPr>
            </a:lvl2pPr>
            <a:lvl3pPr marL="914400" indent="0">
              <a:buNone/>
              <a:defRPr sz="2100">
                <a:latin typeface="+mj-lt"/>
              </a:defRPr>
            </a:lvl3pPr>
            <a:lvl4pPr marL="1371600" indent="0">
              <a:buNone/>
              <a:defRPr sz="2100">
                <a:latin typeface="+mj-lt"/>
              </a:defRPr>
            </a:lvl4pPr>
            <a:lvl5pPr marL="1828800" indent="0">
              <a:buNone/>
              <a:defRPr sz="2100">
                <a:latin typeface="+mj-lt"/>
              </a:defRPr>
            </a:lvl5pPr>
          </a:lstStyle>
          <a:p>
            <a:pPr lvl="0"/>
            <a:r>
              <a:rPr lang="en-US"/>
              <a:t>You can put your slide’s sub-title (or strap line) over here. Make sure it’s concise and to the point. Also, do your best to not exceed two lines.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E94711-1222-4A37-8026-D8C0D6ED42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4800" y="2087878"/>
            <a:ext cx="11582400" cy="3703320"/>
          </a:xfrm>
        </p:spPr>
        <p:txBody>
          <a:bodyPr numCol="2" spcCol="914400"/>
          <a:lstStyle>
            <a:lvl1pPr marL="0" indent="0">
              <a:buNone/>
              <a:tabLst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210102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FD32AB-8CED-A129-6F88-87D5FC4BB7A8}"/>
              </a:ext>
            </a:extLst>
          </p:cNvPr>
          <p:cNvSpPr/>
          <p:nvPr userDrawn="1"/>
        </p:nvSpPr>
        <p:spPr>
          <a:xfrm>
            <a:off x="-94762" y="0"/>
            <a:ext cx="12297036" cy="6858000"/>
          </a:xfrm>
          <a:prstGeom prst="rect">
            <a:avLst/>
          </a:prstGeom>
          <a:solidFill>
            <a:srgbClr val="3C8C93">
              <a:alpha val="12157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08494E-B48B-E030-348C-A4BD42CEE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2954" y="2735396"/>
            <a:ext cx="7356296" cy="1325563"/>
          </a:xfrm>
          <a:prstGeom prst="rect">
            <a:avLst/>
          </a:prstGeom>
        </p:spPr>
        <p:txBody>
          <a:bodyPr anchor="ctr"/>
          <a:lstStyle>
            <a:lvl1pPr algn="ctr">
              <a:defRPr sz="60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Section Divider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901C4AD-9A8F-B0B1-6778-D37C7DEC3A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6637" y="-7314"/>
            <a:ext cx="3248928" cy="686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841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830C731B-F6A3-67E3-D3C4-E1E632D86D08}"/>
              </a:ext>
            </a:extLst>
          </p:cNvPr>
          <p:cNvSpPr/>
          <p:nvPr userDrawn="1"/>
        </p:nvSpPr>
        <p:spPr>
          <a:xfrm>
            <a:off x="4567518" y="1869112"/>
            <a:ext cx="3117272" cy="31172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A3A5B79-1EB8-6172-6DD9-85816C7B44F1}"/>
              </a:ext>
            </a:extLst>
          </p:cNvPr>
          <p:cNvSpPr/>
          <p:nvPr userDrawn="1"/>
        </p:nvSpPr>
        <p:spPr>
          <a:xfrm>
            <a:off x="1116056" y="1869112"/>
            <a:ext cx="3117272" cy="31172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BC17254-B543-ADC1-D206-50C2D4DB1CA5}"/>
              </a:ext>
            </a:extLst>
          </p:cNvPr>
          <p:cNvSpPr/>
          <p:nvPr userDrawn="1"/>
        </p:nvSpPr>
        <p:spPr>
          <a:xfrm>
            <a:off x="7960202" y="1869112"/>
            <a:ext cx="3117272" cy="31172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47719-1A36-B080-BC14-152533C191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5124" y="6356350"/>
            <a:ext cx="1295688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4F08F3F-C945-184F-9199-1337DA01D6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2" y="6252660"/>
            <a:ext cx="928960" cy="259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15E8228-16B3-0034-4717-C90C911A03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5654" y="2515182"/>
            <a:ext cx="2378075" cy="4273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Head 28pt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ACF792B-FA5E-6255-033E-9AF357D16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229" y="6560061"/>
            <a:ext cx="11774581" cy="201988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01A0F34-7FDA-9B06-6A9F-AF985495C4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4125" y="3001689"/>
            <a:ext cx="2378075" cy="13118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Body text</a:t>
            </a:r>
          </a:p>
          <a:p>
            <a:r>
              <a:rPr lang="en-US"/>
              <a:t>16 pt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2AD941F-76CB-E9BC-C3D5-7562290B1A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06962" y="2515182"/>
            <a:ext cx="2378075" cy="4273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Head 28pt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AD2A5B4-8C13-258B-3B2F-E3A62C95C8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05433" y="3001689"/>
            <a:ext cx="2378075" cy="13118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Body text</a:t>
            </a:r>
          </a:p>
          <a:p>
            <a:r>
              <a:rPr lang="en-US"/>
              <a:t>16 pt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4D82960-BE2F-5A53-D778-84F7C1F905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28271" y="2515182"/>
            <a:ext cx="2378075" cy="4273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Head 28pt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3FD1C4D-434E-EBFC-5208-0624B4BC59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26742" y="3001689"/>
            <a:ext cx="2378075" cy="131188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Body text</a:t>
            </a:r>
          </a:p>
          <a:p>
            <a:r>
              <a:rPr lang="en-US"/>
              <a:t>16 pt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24ABCE8-845F-91BB-0251-DBA60606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2" y="215412"/>
            <a:ext cx="11084438" cy="5717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 sz="2800">
                <a:solidFill>
                  <a:srgbClr val="3C8C9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60975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3B8550-81FB-725E-9672-F475753D65E8}"/>
              </a:ext>
            </a:extLst>
          </p:cNvPr>
          <p:cNvSpPr/>
          <p:nvPr userDrawn="1"/>
        </p:nvSpPr>
        <p:spPr>
          <a:xfrm>
            <a:off x="2038000" y="1124908"/>
            <a:ext cx="2164309" cy="2493536"/>
          </a:xfrm>
          <a:prstGeom prst="rect">
            <a:avLst/>
          </a:prstGeom>
          <a:solidFill>
            <a:srgbClr val="E0DB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DA92D7A-91A8-C213-6FB6-38802829861C}"/>
              </a:ext>
            </a:extLst>
          </p:cNvPr>
          <p:cNvSpPr/>
          <p:nvPr userDrawn="1"/>
        </p:nvSpPr>
        <p:spPr>
          <a:xfrm>
            <a:off x="2038000" y="3859327"/>
            <a:ext cx="2164309" cy="249353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369DA8-C535-2ABE-1005-D7D7BFC09E2C}"/>
              </a:ext>
            </a:extLst>
          </p:cNvPr>
          <p:cNvSpPr/>
          <p:nvPr userDrawn="1"/>
        </p:nvSpPr>
        <p:spPr>
          <a:xfrm>
            <a:off x="5051789" y="1124909"/>
            <a:ext cx="2164309" cy="2493536"/>
          </a:xfrm>
          <a:prstGeom prst="rect">
            <a:avLst/>
          </a:prstGeom>
          <a:solidFill>
            <a:srgbClr val="FABF77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2F5883-E8CB-61C7-B4BE-DF7F4FF6A31C}"/>
              </a:ext>
            </a:extLst>
          </p:cNvPr>
          <p:cNvSpPr/>
          <p:nvPr userDrawn="1"/>
        </p:nvSpPr>
        <p:spPr>
          <a:xfrm>
            <a:off x="5042269" y="3859326"/>
            <a:ext cx="2164309" cy="24935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1651E1-560F-55B2-F41D-39F8CA4E8E24}"/>
              </a:ext>
            </a:extLst>
          </p:cNvPr>
          <p:cNvSpPr/>
          <p:nvPr userDrawn="1"/>
        </p:nvSpPr>
        <p:spPr>
          <a:xfrm>
            <a:off x="8065578" y="1124909"/>
            <a:ext cx="2164309" cy="24935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A1E578-D2B8-C1D0-F986-B1F3FB436B70}"/>
              </a:ext>
            </a:extLst>
          </p:cNvPr>
          <p:cNvSpPr/>
          <p:nvPr userDrawn="1"/>
        </p:nvSpPr>
        <p:spPr>
          <a:xfrm>
            <a:off x="8046539" y="3813654"/>
            <a:ext cx="2164309" cy="2493536"/>
          </a:xfrm>
          <a:prstGeom prst="rect">
            <a:avLst/>
          </a:prstGeom>
          <a:solidFill>
            <a:srgbClr val="6899FB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13">
            <a:extLst>
              <a:ext uri="{FF2B5EF4-FFF2-40B4-BE49-F238E27FC236}">
                <a16:creationId xmlns:a16="http://schemas.microsoft.com/office/drawing/2014/main" id="{D09F40E2-E00E-0F60-8B67-E0553A555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72445" y="1124909"/>
            <a:ext cx="1722995" cy="701039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13">
            <a:extLst>
              <a:ext uri="{FF2B5EF4-FFF2-40B4-BE49-F238E27FC236}">
                <a16:creationId xmlns:a16="http://schemas.microsoft.com/office/drawing/2014/main" id="{759833E8-D511-9E74-F4C6-0BA60F4E6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58656" y="3859327"/>
            <a:ext cx="1722995" cy="701039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3">
            <a:extLst>
              <a:ext uri="{FF2B5EF4-FFF2-40B4-BE49-F238E27FC236}">
                <a16:creationId xmlns:a16="http://schemas.microsoft.com/office/drawing/2014/main" id="{C6B95F5C-196F-3C51-182C-6A8E6A067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62925" y="3859326"/>
            <a:ext cx="1722995" cy="701039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3">
            <a:extLst>
              <a:ext uri="{FF2B5EF4-FFF2-40B4-BE49-F238E27FC236}">
                <a16:creationId xmlns:a16="http://schemas.microsoft.com/office/drawing/2014/main" id="{626C295E-FE97-4783-7D30-87C26761D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86234" y="1124909"/>
            <a:ext cx="1722995" cy="701039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3">
            <a:extLst>
              <a:ext uri="{FF2B5EF4-FFF2-40B4-BE49-F238E27FC236}">
                <a16:creationId xmlns:a16="http://schemas.microsoft.com/office/drawing/2014/main" id="{E1EDE0FA-EC20-3416-D138-C1E0822B3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67194" y="3813654"/>
            <a:ext cx="1722995" cy="701039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B2371BC-1BA0-116F-C53A-B58061E29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58655" y="1124908"/>
            <a:ext cx="1722995" cy="701039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42FE6FE-02D2-EE02-33FC-68959C4FBF1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52990" y="2154039"/>
            <a:ext cx="2164309" cy="14567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700"/>
              </a:lnSpc>
              <a:buNone/>
              <a:defRPr sz="1300" b="0">
                <a:solidFill>
                  <a:schemeClr val="accent6"/>
                </a:solidFill>
              </a:defRPr>
            </a:lvl1pPr>
          </a:lstStyle>
          <a:p>
            <a:r>
              <a:rPr lang="en-US"/>
              <a:t>Body text</a:t>
            </a:r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D43BEE60-BA11-27CC-AC3D-1E66890A3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2" y="6252660"/>
            <a:ext cx="928960" cy="259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03613CA2-13F3-934A-CCC0-67918D342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229" y="6560061"/>
            <a:ext cx="11774581" cy="201988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1FAD5648-2CC6-EA67-880E-1E73E2CA44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5124" y="6356350"/>
            <a:ext cx="1295688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82A24A55-C7E4-F204-F1B7-5637FDAE703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053340" y="1854851"/>
            <a:ext cx="2163763" cy="28533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sz="1400" b="1"/>
              <a:t>Title</a:t>
            </a:r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12FC36E5-DFCD-5D60-39E1-396ECBF5C2B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42269" y="2154039"/>
            <a:ext cx="2164309" cy="14567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700"/>
              </a:lnSpc>
              <a:buNone/>
              <a:defRPr sz="1300" b="0">
                <a:solidFill>
                  <a:schemeClr val="accent2"/>
                </a:solidFill>
              </a:defRPr>
            </a:lvl1pPr>
          </a:lstStyle>
          <a:p>
            <a:r>
              <a:rPr lang="en-US"/>
              <a:t>Body text</a:t>
            </a:r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29912046-B78E-E4E6-944D-59C43965F57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42619" y="1854851"/>
            <a:ext cx="2163763" cy="28533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z="1400" b="1"/>
              <a:t>Title</a:t>
            </a:r>
            <a:endParaRPr lang="en-US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31CEA46-01BD-EFEE-AA33-F4C16E04240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64663" y="2154039"/>
            <a:ext cx="2164309" cy="14567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700"/>
              </a:lnSpc>
              <a:buNone/>
              <a:defRPr sz="13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Body text</a:t>
            </a:r>
          </a:p>
        </p:txBody>
      </p:sp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C2C0F1B4-5EC4-A684-4F58-FABFC86372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65013" y="1854851"/>
            <a:ext cx="2163763" cy="28533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1400" b="1"/>
              <a:t>Title</a:t>
            </a:r>
            <a:endParaRPr lang="en-US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58DF9F6C-0734-9936-B5EF-FB1ADBB5D7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037804" y="4876226"/>
            <a:ext cx="2164309" cy="14567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700"/>
              </a:lnSpc>
              <a:buNone/>
              <a:defRPr sz="1300" b="0">
                <a:solidFill>
                  <a:srgbClr val="467C4E"/>
                </a:solidFill>
              </a:defRPr>
            </a:lvl1pPr>
          </a:lstStyle>
          <a:p>
            <a:r>
              <a:rPr lang="en-US"/>
              <a:t>Body text</a:t>
            </a:r>
          </a:p>
        </p:txBody>
      </p:sp>
      <p:sp>
        <p:nvSpPr>
          <p:cNvPr id="27" name="Text Placeholder 30">
            <a:extLst>
              <a:ext uri="{FF2B5EF4-FFF2-40B4-BE49-F238E27FC236}">
                <a16:creationId xmlns:a16="http://schemas.microsoft.com/office/drawing/2014/main" id="{E4C359C1-33CE-C196-5211-85A7D135DDF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038154" y="4577038"/>
            <a:ext cx="2163763" cy="28533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="1">
                <a:solidFill>
                  <a:srgbClr val="467C4E"/>
                </a:solidFill>
              </a:defRPr>
            </a:lvl1pPr>
          </a:lstStyle>
          <a:p>
            <a:pPr lvl="0"/>
            <a:r>
              <a:rPr lang="en-US" sz="1400" b="1"/>
              <a:t>Title</a:t>
            </a:r>
            <a:endParaRPr lang="en-US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2D296A57-4B8C-D4E0-04F1-F20467D8BDB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042073" y="4896077"/>
            <a:ext cx="2164309" cy="14567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700"/>
              </a:lnSpc>
              <a:buNone/>
              <a:defRPr sz="1300" b="0">
                <a:solidFill>
                  <a:srgbClr val="032A77"/>
                </a:solidFill>
              </a:defRPr>
            </a:lvl1pPr>
          </a:lstStyle>
          <a:p>
            <a:r>
              <a:rPr lang="en-US"/>
              <a:t>Body text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9A6B7A1C-C61F-4499-F0BC-08DF3C4756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42423" y="4596889"/>
            <a:ext cx="2163763" cy="28533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="1">
                <a:solidFill>
                  <a:srgbClr val="032A77"/>
                </a:solidFill>
              </a:defRPr>
            </a:lvl1pPr>
          </a:lstStyle>
          <a:p>
            <a:pPr lvl="0"/>
            <a:r>
              <a:rPr lang="en-US" sz="1400" b="1"/>
              <a:t>Title</a:t>
            </a:r>
            <a:endParaRPr lang="en-US"/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E8E15D26-A335-B926-EF42-4714A2D58F9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064663" y="4859553"/>
            <a:ext cx="2164309" cy="145678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1700"/>
              </a:lnSpc>
              <a:buNone/>
              <a:defRPr sz="1300" b="0">
                <a:solidFill>
                  <a:schemeClr val="accent3"/>
                </a:solidFill>
              </a:defRPr>
            </a:lvl1pPr>
          </a:lstStyle>
          <a:p>
            <a:r>
              <a:rPr lang="en-US"/>
              <a:t>Body text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95F36999-F794-339A-34CD-DDE65C0586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065013" y="4560365"/>
            <a:ext cx="2163763" cy="28533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z="1400" b="1"/>
              <a:t>Title</a:t>
            </a:r>
            <a:endParaRPr lang="en-US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F1BF9CBA-88A1-615D-5C8C-DF6D69FC3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2" y="215412"/>
            <a:ext cx="11084438" cy="5717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 sz="2800">
                <a:solidFill>
                  <a:srgbClr val="3C8C9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59561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Workpla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B92CFC2E-2F7D-5078-4D9C-D843491FF4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2" y="6252660"/>
            <a:ext cx="928960" cy="25990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14" name="Content Placeholder 3">
            <a:extLst>
              <a:ext uri="{FF2B5EF4-FFF2-40B4-BE49-F238E27FC236}">
                <a16:creationId xmlns:a16="http://schemas.microsoft.com/office/drawing/2014/main" id="{775D240E-FDEB-AA47-AEE4-A2FDAA433F96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471509415"/>
              </p:ext>
            </p:extLst>
          </p:nvPr>
        </p:nvGraphicFramePr>
        <p:xfrm>
          <a:off x="147097" y="1303089"/>
          <a:ext cx="11897805" cy="48327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9533">
                  <a:extLst>
                    <a:ext uri="{9D8B030D-6E8A-4147-A177-3AD203B41FA5}">
                      <a16:colId xmlns:a16="http://schemas.microsoft.com/office/drawing/2014/main" val="3764283794"/>
                    </a:ext>
                  </a:extLst>
                </a:gridCol>
                <a:gridCol w="4996875">
                  <a:extLst>
                    <a:ext uri="{9D8B030D-6E8A-4147-A177-3AD203B41FA5}">
                      <a16:colId xmlns:a16="http://schemas.microsoft.com/office/drawing/2014/main" val="595859882"/>
                    </a:ext>
                  </a:extLst>
                </a:gridCol>
                <a:gridCol w="39642">
                  <a:extLst>
                    <a:ext uri="{9D8B030D-6E8A-4147-A177-3AD203B41FA5}">
                      <a16:colId xmlns:a16="http://schemas.microsoft.com/office/drawing/2014/main" val="374551323"/>
                    </a:ext>
                  </a:extLst>
                </a:gridCol>
                <a:gridCol w="366557">
                  <a:extLst>
                    <a:ext uri="{9D8B030D-6E8A-4147-A177-3AD203B41FA5}">
                      <a16:colId xmlns:a16="http://schemas.microsoft.com/office/drawing/2014/main" val="1793057089"/>
                    </a:ext>
                  </a:extLst>
                </a:gridCol>
                <a:gridCol w="366557">
                  <a:extLst>
                    <a:ext uri="{9D8B030D-6E8A-4147-A177-3AD203B41FA5}">
                      <a16:colId xmlns:a16="http://schemas.microsoft.com/office/drawing/2014/main" val="2648163527"/>
                    </a:ext>
                  </a:extLst>
                </a:gridCol>
                <a:gridCol w="366557">
                  <a:extLst>
                    <a:ext uri="{9D8B030D-6E8A-4147-A177-3AD203B41FA5}">
                      <a16:colId xmlns:a16="http://schemas.microsoft.com/office/drawing/2014/main" val="921972342"/>
                    </a:ext>
                  </a:extLst>
                </a:gridCol>
                <a:gridCol w="376843">
                  <a:extLst>
                    <a:ext uri="{9D8B030D-6E8A-4147-A177-3AD203B41FA5}">
                      <a16:colId xmlns:a16="http://schemas.microsoft.com/office/drawing/2014/main" val="606346303"/>
                    </a:ext>
                  </a:extLst>
                </a:gridCol>
                <a:gridCol w="366557">
                  <a:extLst>
                    <a:ext uri="{9D8B030D-6E8A-4147-A177-3AD203B41FA5}">
                      <a16:colId xmlns:a16="http://schemas.microsoft.com/office/drawing/2014/main" val="2789414489"/>
                    </a:ext>
                  </a:extLst>
                </a:gridCol>
                <a:gridCol w="366557">
                  <a:extLst>
                    <a:ext uri="{9D8B030D-6E8A-4147-A177-3AD203B41FA5}">
                      <a16:colId xmlns:a16="http://schemas.microsoft.com/office/drawing/2014/main" val="3225359727"/>
                    </a:ext>
                  </a:extLst>
                </a:gridCol>
                <a:gridCol w="366557">
                  <a:extLst>
                    <a:ext uri="{9D8B030D-6E8A-4147-A177-3AD203B41FA5}">
                      <a16:colId xmlns:a16="http://schemas.microsoft.com/office/drawing/2014/main" val="3342786436"/>
                    </a:ext>
                  </a:extLst>
                </a:gridCol>
                <a:gridCol w="366557">
                  <a:extLst>
                    <a:ext uri="{9D8B030D-6E8A-4147-A177-3AD203B41FA5}">
                      <a16:colId xmlns:a16="http://schemas.microsoft.com/office/drawing/2014/main" val="3476255437"/>
                    </a:ext>
                  </a:extLst>
                </a:gridCol>
                <a:gridCol w="366557">
                  <a:extLst>
                    <a:ext uri="{9D8B030D-6E8A-4147-A177-3AD203B41FA5}">
                      <a16:colId xmlns:a16="http://schemas.microsoft.com/office/drawing/2014/main" val="3531883528"/>
                    </a:ext>
                  </a:extLst>
                </a:gridCol>
                <a:gridCol w="366557">
                  <a:extLst>
                    <a:ext uri="{9D8B030D-6E8A-4147-A177-3AD203B41FA5}">
                      <a16:colId xmlns:a16="http://schemas.microsoft.com/office/drawing/2014/main" val="1398114471"/>
                    </a:ext>
                  </a:extLst>
                </a:gridCol>
                <a:gridCol w="366557">
                  <a:extLst>
                    <a:ext uri="{9D8B030D-6E8A-4147-A177-3AD203B41FA5}">
                      <a16:colId xmlns:a16="http://schemas.microsoft.com/office/drawing/2014/main" val="2534231979"/>
                    </a:ext>
                  </a:extLst>
                </a:gridCol>
                <a:gridCol w="366557">
                  <a:extLst>
                    <a:ext uri="{9D8B030D-6E8A-4147-A177-3AD203B41FA5}">
                      <a16:colId xmlns:a16="http://schemas.microsoft.com/office/drawing/2014/main" val="1561299223"/>
                    </a:ext>
                  </a:extLst>
                </a:gridCol>
                <a:gridCol w="366557">
                  <a:extLst>
                    <a:ext uri="{9D8B030D-6E8A-4147-A177-3AD203B41FA5}">
                      <a16:colId xmlns:a16="http://schemas.microsoft.com/office/drawing/2014/main" val="3842147258"/>
                    </a:ext>
                  </a:extLst>
                </a:gridCol>
                <a:gridCol w="366557">
                  <a:extLst>
                    <a:ext uri="{9D8B030D-6E8A-4147-A177-3AD203B41FA5}">
                      <a16:colId xmlns:a16="http://schemas.microsoft.com/office/drawing/2014/main" val="62168827"/>
                    </a:ext>
                  </a:extLst>
                </a:gridCol>
                <a:gridCol w="366557">
                  <a:extLst>
                    <a:ext uri="{9D8B030D-6E8A-4147-A177-3AD203B41FA5}">
                      <a16:colId xmlns:a16="http://schemas.microsoft.com/office/drawing/2014/main" val="3953436784"/>
                    </a:ext>
                  </a:extLst>
                </a:gridCol>
                <a:gridCol w="366557">
                  <a:extLst>
                    <a:ext uri="{9D8B030D-6E8A-4147-A177-3AD203B41FA5}">
                      <a16:colId xmlns:a16="http://schemas.microsoft.com/office/drawing/2014/main" val="2111820046"/>
                    </a:ext>
                  </a:extLst>
                </a:gridCol>
                <a:gridCol w="366557">
                  <a:extLst>
                    <a:ext uri="{9D8B030D-6E8A-4147-A177-3AD203B41FA5}">
                      <a16:colId xmlns:a16="http://schemas.microsoft.com/office/drawing/2014/main" val="2137139649"/>
                    </a:ext>
                  </a:extLst>
                </a:gridCol>
              </a:tblGrid>
              <a:tr h="28366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4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Project Title</a:t>
                      </a:r>
                      <a:endParaRPr lang="en-US" sz="1400" b="1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9998" marR="89998" marT="44999" marB="44999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Month 1</a:t>
                      </a:r>
                    </a:p>
                  </a:txBody>
                  <a:tcPr marL="89998" marR="89998" marT="44999" marB="44999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 marL="89998" marR="89998" marT="44999" marB="44999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89998" marR="89998" marT="44999" marB="44999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Month 2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9998" marR="89998" marT="44999" marB="44999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Month 3</a:t>
                      </a:r>
                    </a:p>
                  </a:txBody>
                  <a:tcPr marL="89998" marR="89998" marT="44999" marB="44999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Month 4</a:t>
                      </a:r>
                      <a:endParaRPr lang="en-US" sz="1100" b="1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9998" marR="89998" marT="44999" marB="44999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348614"/>
                  </a:ext>
                </a:extLst>
              </a:tr>
              <a:tr h="20815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Project Plan &amp; Timeline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89998" marR="89998" marT="44999" marB="44999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7121" marR="7121" marT="712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6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7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8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9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10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11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12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13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14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15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16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17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275735"/>
                  </a:ext>
                </a:extLst>
              </a:tr>
              <a:tr h="3416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#</a:t>
                      </a: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Task</a:t>
                      </a: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DD-MMM</a:t>
                      </a: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DD-MMM</a:t>
                      </a: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DD-MMM</a:t>
                      </a: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DD-MMM</a:t>
                      </a: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extLst>
                  <a:ext uri="{0D108BD9-81ED-4DB2-BD59-A6C34878D82A}">
                    <a16:rowId xmlns:a16="http://schemas.microsoft.com/office/drawing/2014/main" val="1896955649"/>
                  </a:ext>
                </a:extLst>
              </a:tr>
              <a:tr h="57980">
                <a:tc>
                  <a:txBody>
                    <a:bodyPr/>
                    <a:lstStyle/>
                    <a:p>
                      <a:pPr algn="l" fontAlgn="b"/>
                      <a:r>
                        <a:rPr lang="en-US" sz="300" u="none" strike="noStrike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3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18154"/>
                  </a:ext>
                </a:extLst>
              </a:tr>
              <a:tr h="39170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Task/Phase 1: </a:t>
                      </a:r>
                      <a:r>
                        <a:rPr lang="en-US" sz="1200" b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Description</a:t>
                      </a:r>
                      <a:endParaRPr lang="en-US" sz="1100" b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98" marR="89998" marT="44999" marB="44999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751173"/>
                  </a:ext>
                </a:extLst>
              </a:tr>
              <a:tr h="208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Collect data reports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extLst>
                  <a:ext uri="{0D108BD9-81ED-4DB2-BD59-A6C34878D82A}">
                    <a16:rowId xmlns:a16="http://schemas.microsoft.com/office/drawing/2014/main" val="448766374"/>
                  </a:ext>
                </a:extLst>
              </a:tr>
              <a:tr h="2422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Compare and assess data reports </a:t>
                      </a:r>
                      <a:endParaRPr kumimoji="0" lang="en-US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extLst>
                  <a:ext uri="{0D108BD9-81ED-4DB2-BD59-A6C34878D82A}">
                    <a16:rowId xmlns:a16="http://schemas.microsoft.com/office/drawing/2014/main" val="3078507410"/>
                  </a:ext>
                </a:extLst>
              </a:tr>
              <a:tr h="2177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Produce a draft of initial findings</a:t>
                      </a:r>
                      <a:endParaRPr kumimoji="0" lang="en-US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US" sz="1200" b="0" i="0" u="none" strike="noStrike" kern="120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extLst>
                  <a:ext uri="{0D108BD9-81ED-4DB2-BD59-A6C34878D82A}">
                    <a16:rowId xmlns:a16="http://schemas.microsoft.com/office/drawing/2014/main" val="3721036166"/>
                  </a:ext>
                </a:extLst>
              </a:tr>
              <a:tr h="39170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Task/Phase 2: </a:t>
                      </a:r>
                      <a:r>
                        <a:rPr lang="en-US" sz="1200" b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Description</a:t>
                      </a:r>
                      <a:endParaRPr lang="en-US" sz="1100" b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98" marR="89998" marT="44999" marB="44999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516352"/>
                  </a:ext>
                </a:extLst>
              </a:tr>
              <a:tr h="2081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 survey instruments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 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extLst>
                  <a:ext uri="{0D108BD9-81ED-4DB2-BD59-A6C34878D82A}">
                    <a16:rowId xmlns:a16="http://schemas.microsoft.com/office/drawing/2014/main" val="982231824"/>
                  </a:ext>
                </a:extLst>
              </a:tr>
              <a:tr h="2422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participants </a:t>
                      </a:r>
                      <a:endParaRPr kumimoji="0" lang="en-US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extLst>
                  <a:ext uri="{0D108BD9-81ED-4DB2-BD59-A6C34878D82A}">
                    <a16:rowId xmlns:a16="http://schemas.microsoft.com/office/drawing/2014/main" val="2422733409"/>
                  </a:ext>
                </a:extLst>
              </a:tr>
              <a:tr h="24225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Schedule and conduct interviews</a:t>
                      </a:r>
                      <a:endParaRPr kumimoji="0" lang="en-US" sz="11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extLst>
                  <a:ext uri="{0D108BD9-81ED-4DB2-BD59-A6C34878D82A}">
                    <a16:rowId xmlns:a16="http://schemas.microsoft.com/office/drawing/2014/main" val="1901786452"/>
                  </a:ext>
                </a:extLst>
              </a:tr>
              <a:tr h="20815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6.1</a:t>
                      </a: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Send invitations</a:t>
                      </a:r>
                      <a:endParaRPr lang="en-US" sz="1100" b="1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extLst>
                  <a:ext uri="{0D108BD9-81ED-4DB2-BD59-A6C34878D82A}">
                    <a16:rowId xmlns:a16="http://schemas.microsoft.com/office/drawing/2014/main" val="1326557305"/>
                  </a:ext>
                </a:extLst>
              </a:tr>
              <a:tr h="20815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6.2</a:t>
                      </a: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Schedule interviews </a:t>
                      </a:r>
                      <a:endParaRPr lang="en-US" sz="1100" b="1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862233"/>
                  </a:ext>
                </a:extLst>
              </a:tr>
              <a:tr h="20815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6.3</a:t>
                      </a: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en-US" sz="11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Conduct interviews </a:t>
                      </a:r>
                      <a:endParaRPr lang="en-US" sz="1100" b="1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371688"/>
                  </a:ext>
                </a:extLst>
              </a:tr>
              <a:tr h="2177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7</a:t>
                      </a: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>
                          <a:effectLst/>
                          <a:latin typeface="Aptos" panose="020B00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Produce a draft of initial findings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0834448"/>
                  </a:ext>
                </a:extLst>
              </a:tr>
              <a:tr h="39170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Task/Phase 3: </a:t>
                      </a:r>
                      <a:r>
                        <a:rPr lang="en-US" sz="1200" b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Description</a:t>
                      </a:r>
                      <a:endParaRPr lang="en-US" sz="1100" b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998" marR="89998" marT="44999" marB="44999" anchor="ctr"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744396"/>
                  </a:ext>
                </a:extLst>
              </a:tr>
              <a:tr h="2393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8</a:t>
                      </a: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Review initial findings with Onpoint</a:t>
                      </a: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rgbClr val="EE7C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rgbClr val="EE7C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1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405029"/>
                  </a:ext>
                </a:extLst>
              </a:tr>
              <a:tr h="2393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9</a:t>
                      </a: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Deliver written report of findings</a:t>
                      </a: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>
                    <a:solidFill>
                      <a:srgbClr val="E8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Aptos" panose="020B0004020202020204" pitchFamily="34" charset="0"/>
                        </a:rPr>
                        <a:t> 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7121" marR="7121" marT="712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draft</a:t>
                      </a:r>
                    </a:p>
                  </a:txBody>
                  <a:tcPr marL="7121" marR="7121" marT="7121" marB="0" anchor="ctr">
                    <a:solidFill>
                      <a:srgbClr val="EE7C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1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final</a:t>
                      </a:r>
                    </a:p>
                  </a:txBody>
                  <a:tcPr marL="7121" marR="7121" marT="7121" marB="0" anchor="ctr">
                    <a:solidFill>
                      <a:srgbClr val="EE7C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x</a:t>
                      </a:r>
                    </a:p>
                  </a:txBody>
                  <a:tcPr marL="7121" marR="7121" marT="7121" marB="0" anchor="ctr">
                    <a:solidFill>
                      <a:srgbClr val="EE7C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824791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642D34A-F651-715A-2442-97FE4E86B7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644" y="286748"/>
            <a:ext cx="11266817" cy="67990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1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To use this template: click “View” on your toolbar, click “Slide Master”, Copy table, click “Close Master”, Paste table on your desired slide.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9A1E3-C298-E4EF-C64D-02A0EB62D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229" y="6560061"/>
            <a:ext cx="11774581" cy="201988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0D4A2-6DFB-40F0-9C19-93DB0DD29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5124" y="6356350"/>
            <a:ext cx="1295688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577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Workpla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59973C37-10CF-ECEE-D40F-67012EC0C09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91750720"/>
              </p:ext>
            </p:extLst>
          </p:nvPr>
        </p:nvGraphicFramePr>
        <p:xfrm>
          <a:off x="287528" y="1049022"/>
          <a:ext cx="11518735" cy="5453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098">
                  <a:extLst>
                    <a:ext uri="{9D8B030D-6E8A-4147-A177-3AD203B41FA5}">
                      <a16:colId xmlns:a16="http://schemas.microsoft.com/office/drawing/2014/main" val="4147059322"/>
                    </a:ext>
                  </a:extLst>
                </a:gridCol>
                <a:gridCol w="209452">
                  <a:extLst>
                    <a:ext uri="{9D8B030D-6E8A-4147-A177-3AD203B41FA5}">
                      <a16:colId xmlns:a16="http://schemas.microsoft.com/office/drawing/2014/main" val="3850423432"/>
                    </a:ext>
                  </a:extLst>
                </a:gridCol>
                <a:gridCol w="1162424">
                  <a:extLst>
                    <a:ext uri="{9D8B030D-6E8A-4147-A177-3AD203B41FA5}">
                      <a16:colId xmlns:a16="http://schemas.microsoft.com/office/drawing/2014/main" val="101869101"/>
                    </a:ext>
                  </a:extLst>
                </a:gridCol>
                <a:gridCol w="1096470">
                  <a:extLst>
                    <a:ext uri="{9D8B030D-6E8A-4147-A177-3AD203B41FA5}">
                      <a16:colId xmlns:a16="http://schemas.microsoft.com/office/drawing/2014/main" val="3236168954"/>
                    </a:ext>
                  </a:extLst>
                </a:gridCol>
                <a:gridCol w="1096470">
                  <a:extLst>
                    <a:ext uri="{9D8B030D-6E8A-4147-A177-3AD203B41FA5}">
                      <a16:colId xmlns:a16="http://schemas.microsoft.com/office/drawing/2014/main" val="1262810851"/>
                    </a:ext>
                  </a:extLst>
                </a:gridCol>
                <a:gridCol w="1096470">
                  <a:extLst>
                    <a:ext uri="{9D8B030D-6E8A-4147-A177-3AD203B41FA5}">
                      <a16:colId xmlns:a16="http://schemas.microsoft.com/office/drawing/2014/main" val="1340023556"/>
                    </a:ext>
                  </a:extLst>
                </a:gridCol>
                <a:gridCol w="1096470">
                  <a:extLst>
                    <a:ext uri="{9D8B030D-6E8A-4147-A177-3AD203B41FA5}">
                      <a16:colId xmlns:a16="http://schemas.microsoft.com/office/drawing/2014/main" val="3294130948"/>
                    </a:ext>
                  </a:extLst>
                </a:gridCol>
                <a:gridCol w="1096470">
                  <a:extLst>
                    <a:ext uri="{9D8B030D-6E8A-4147-A177-3AD203B41FA5}">
                      <a16:colId xmlns:a16="http://schemas.microsoft.com/office/drawing/2014/main" val="3354900401"/>
                    </a:ext>
                  </a:extLst>
                </a:gridCol>
                <a:gridCol w="1096471">
                  <a:extLst>
                    <a:ext uri="{9D8B030D-6E8A-4147-A177-3AD203B41FA5}">
                      <a16:colId xmlns:a16="http://schemas.microsoft.com/office/drawing/2014/main" val="4258085175"/>
                    </a:ext>
                  </a:extLst>
                </a:gridCol>
                <a:gridCol w="1096470">
                  <a:extLst>
                    <a:ext uri="{9D8B030D-6E8A-4147-A177-3AD203B41FA5}">
                      <a16:colId xmlns:a16="http://schemas.microsoft.com/office/drawing/2014/main" val="801177759"/>
                    </a:ext>
                  </a:extLst>
                </a:gridCol>
                <a:gridCol w="1096470">
                  <a:extLst>
                    <a:ext uri="{9D8B030D-6E8A-4147-A177-3AD203B41FA5}">
                      <a16:colId xmlns:a16="http://schemas.microsoft.com/office/drawing/2014/main" val="10883103"/>
                    </a:ext>
                  </a:extLst>
                </a:gridCol>
              </a:tblGrid>
              <a:tr h="243962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Month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Mid- Month 1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Month 2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Month 3</a:t>
                      </a:r>
                    </a:p>
                  </a:txBody>
                  <a:tcPr marL="9525" marR="9525" marT="9525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789301"/>
                  </a:ext>
                </a:extLst>
              </a:tr>
              <a:tr h="376512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Week #</a:t>
                      </a:r>
                    </a:p>
                  </a:txBody>
                  <a:tcPr anchor="ctr">
                    <a:solidFill>
                      <a:srgbClr val="32669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3266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rgbClr val="3266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3266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3266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3266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3266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3266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solidFill>
                      <a:srgbClr val="3266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solidFill>
                      <a:srgbClr val="3266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056039"/>
                  </a:ext>
                </a:extLst>
              </a:tr>
              <a:tr h="405227">
                <a:tc>
                  <a:txBody>
                    <a:bodyPr/>
                    <a:lstStyle/>
                    <a:p>
                      <a:r>
                        <a:rPr lang="en-US" sz="1100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Week of</a:t>
                      </a: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solidFill>
                          <a:schemeClr val="bg1"/>
                        </a:solidFill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DD-MMM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DD-MMM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DD-MMM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DD-MMM</a:t>
                      </a:r>
                    </a:p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accent6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Aptos" panose="020B0004020202020204" pitchFamily="34" charset="0"/>
                        </a:rPr>
                        <a:t>PM OOO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DD-MMM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DD-MMM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DD-MMM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DD-MMM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DD-MMM</a:t>
                      </a:r>
                    </a:p>
                  </a:txBody>
                  <a:tcPr marL="9525" marR="9525" marT="9525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728726"/>
                  </a:ext>
                </a:extLst>
              </a:tr>
              <a:tr h="1089499">
                <a:tc>
                  <a:txBody>
                    <a:bodyPr/>
                    <a:lstStyle/>
                    <a:p>
                      <a:r>
                        <a:rPr lang="en-US" sz="1200">
                          <a:latin typeface="Aptos" panose="020B0004020202020204" pitchFamily="34" charset="0"/>
                        </a:rPr>
                        <a:t>Task 1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i="1">
                        <a:latin typeface="Aptos" panose="020B00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>
                          <a:latin typeface="Aptos" panose="020B0004020202020204" pitchFamily="34" charset="0"/>
                        </a:rPr>
                        <a:t>MMM DD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>
                          <a:latin typeface="Aptos" panose="020B0004020202020204" pitchFamily="34" charset="0"/>
                        </a:rPr>
                        <a:t>Interview #1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kern="120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MMM DD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1" kern="120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Focus Group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1" kern="1200">
                          <a:solidFill>
                            <a:srgbClr val="C00000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At Risk Task</a:t>
                      </a:r>
                      <a:endParaRPr lang="en-US" sz="1100" i="1" kern="1200">
                        <a:solidFill>
                          <a:srgbClr val="C00000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kern="120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MMM DD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 kern="120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Interview #2</a:t>
                      </a:r>
                      <a:endParaRPr lang="en-US" sz="1100" i="1">
                        <a:latin typeface="Aptos" panose="020B00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i="1">
                        <a:latin typeface="Aptos" panose="020B00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i="1">
                        <a:latin typeface="Aptos" panose="020B00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MMM DD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>
                          <a:latin typeface="Aptos" panose="020B0004020202020204" pitchFamily="34" charset="0"/>
                        </a:rPr>
                        <a:t>Summary of Findings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i="1">
                        <a:latin typeface="Aptos" panose="020B00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i="1">
                        <a:latin typeface="Aptos" panose="020B00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091238"/>
                  </a:ext>
                </a:extLst>
              </a:tr>
              <a:tr h="1560172">
                <a:tc>
                  <a:txBody>
                    <a:bodyPr/>
                    <a:lstStyle/>
                    <a:p>
                      <a:r>
                        <a:rPr lang="en-US" sz="1200">
                          <a:latin typeface="Aptos" panose="020B0004020202020204" pitchFamily="34" charset="0"/>
                        </a:rPr>
                        <a:t>Task 2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 b="1" i="0" kern="120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MMM DD</a:t>
                      </a: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 i="1" kern="120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Confirm assessment components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>
                          <a:latin typeface="Aptos" panose="020B0004020202020204" pitchFamily="34" charset="0"/>
                        </a:rPr>
                        <a:t>MMM DD</a:t>
                      </a: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 i="1">
                          <a:latin typeface="Aptos" panose="020B0004020202020204" pitchFamily="34" charset="0"/>
                        </a:rPr>
                        <a:t>Draft Comms Plan Due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1" kern="120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100" b="0" i="1" kern="120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>
                          <a:latin typeface="Aptos" panose="020B0004020202020204" pitchFamily="34" charset="0"/>
                        </a:rPr>
                        <a:t>MMM DD</a:t>
                      </a:r>
                      <a:br>
                        <a:rPr lang="en-US" sz="1100" i="1">
                          <a:latin typeface="Aptos" panose="020B0004020202020204" pitchFamily="34" charset="0"/>
                        </a:rPr>
                      </a:br>
                      <a:r>
                        <a:rPr lang="en-US" sz="1100" i="1">
                          <a:latin typeface="Aptos" panose="020B0004020202020204" pitchFamily="34" charset="0"/>
                        </a:rPr>
                        <a:t>Draft Senate Presentation</a:t>
                      </a:r>
                      <a:endParaRPr lang="en-US" sz="1100" b="0" i="1" kern="120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i="0">
                        <a:latin typeface="Aptos" panose="020B00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1" kern="120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>
                          <a:latin typeface="Aptos" panose="020B0004020202020204" pitchFamily="34" charset="0"/>
                        </a:rPr>
                        <a:t>MMM DD*</a:t>
                      </a:r>
                      <a:br>
                        <a:rPr lang="en-US" sz="1100" i="1">
                          <a:latin typeface="Aptos" panose="020B0004020202020204" pitchFamily="34" charset="0"/>
                        </a:rPr>
                      </a:br>
                      <a:r>
                        <a:rPr lang="en-US" sz="1100" i="1">
                          <a:latin typeface="Aptos" panose="020B0004020202020204" pitchFamily="34" charset="0"/>
                        </a:rPr>
                        <a:t>Draft Stakeholder PPT</a:t>
                      </a:r>
                      <a:endParaRPr lang="en-US" sz="1100" b="0" i="1" kern="1200">
                        <a:solidFill>
                          <a:schemeClr val="tx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>
                          <a:latin typeface="Aptos" panose="020B0004020202020204" pitchFamily="34" charset="0"/>
                        </a:rPr>
                        <a:t>MMM DD</a:t>
                      </a:r>
                    </a:p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i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1</a:t>
                      </a:r>
                      <a:r>
                        <a:rPr lang="en-US" sz="1100" i="1" baseline="3000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st</a:t>
                      </a:r>
                      <a:r>
                        <a:rPr lang="en-US" sz="1100" i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 Public Meeting</a:t>
                      </a: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039659"/>
                  </a:ext>
                </a:extLst>
              </a:tr>
              <a:tr h="1305640">
                <a:tc>
                  <a:txBody>
                    <a:bodyPr/>
                    <a:lstStyle/>
                    <a:p>
                      <a:r>
                        <a:rPr lang="en-US" sz="1200">
                          <a:latin typeface="Aptos" panose="020B0004020202020204" pitchFamily="34" charset="0"/>
                        </a:rPr>
                        <a:t>Task 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">
                        <a:latin typeface="Aptos" panose="020B00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>
                          <a:latin typeface="Aptos" panose="020B0004020202020204" pitchFamily="34" charset="0"/>
                        </a:rPr>
                        <a:t>MMM DD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100" i="1" kern="120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Review of research findings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100">
                        <a:latin typeface="Aptos" panose="020B00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i="1">
                        <a:highlight>
                          <a:srgbClr val="FFFF00"/>
                        </a:highlight>
                        <a:latin typeface="Aptos" panose="020B00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>
                          <a:latin typeface="Aptos" panose="020B0004020202020204" pitchFamily="34" charset="0"/>
                        </a:rPr>
                        <a:t>MMM DD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>
                          <a:latin typeface="Aptos" panose="020B0004020202020204" pitchFamily="34" charset="0"/>
                        </a:rPr>
                        <a:t>Draft Report</a:t>
                      </a:r>
                      <a:endParaRPr lang="en-US" sz="1100" i="1">
                        <a:highlight>
                          <a:srgbClr val="FFFF00"/>
                        </a:highlight>
                        <a:latin typeface="Aptos" panose="020B00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1">
                        <a:solidFill>
                          <a:srgbClr val="3C8C93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i="1">
                        <a:latin typeface="Aptos" panose="020B00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i="0">
                          <a:latin typeface="Aptos" panose="020B0004020202020204" pitchFamily="34" charset="0"/>
                        </a:rPr>
                        <a:t>MMM DD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i="1">
                          <a:latin typeface="Aptos" panose="020B0004020202020204" pitchFamily="34" charset="0"/>
                        </a:rPr>
                        <a:t>Final Report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i="1">
                        <a:latin typeface="Aptos" panose="020B00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i="1">
                        <a:solidFill>
                          <a:srgbClr val="3C8C93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47968"/>
                  </a:ext>
                </a:extLst>
              </a:tr>
              <a:tr h="175684"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latin typeface="Aptos" panose="020B0004020202020204" pitchFamily="34" charset="0"/>
                        </a:rPr>
                        <a:t>*Deliverable is dependent on timing/completion of X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>
                          <a:solidFill>
                            <a:srgbClr val="C00000"/>
                          </a:solidFill>
                          <a:latin typeface="Aptos" panose="020B0004020202020204" pitchFamily="34" charset="0"/>
                        </a:rPr>
                        <a:t>Red text indicates tasks that are at risk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00"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840522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806AE4D5-7B84-182F-9069-A79C910D67AE}"/>
              </a:ext>
            </a:extLst>
          </p:cNvPr>
          <p:cNvSpPr/>
          <p:nvPr userDrawn="1"/>
        </p:nvSpPr>
        <p:spPr>
          <a:xfrm>
            <a:off x="56804" y="4493496"/>
            <a:ext cx="384313" cy="30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1A33400-91D3-017E-AE7B-1E6DDF0C6341}"/>
              </a:ext>
            </a:extLst>
          </p:cNvPr>
          <p:cNvSpPr/>
          <p:nvPr userDrawn="1"/>
        </p:nvSpPr>
        <p:spPr>
          <a:xfrm>
            <a:off x="56805" y="2953211"/>
            <a:ext cx="384313" cy="30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B0004020202020204" pitchFamily="34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25C401-F94F-F15B-03DD-78D7EE212A18}"/>
              </a:ext>
            </a:extLst>
          </p:cNvPr>
          <p:cNvSpPr/>
          <p:nvPr userDrawn="1"/>
        </p:nvSpPr>
        <p:spPr>
          <a:xfrm>
            <a:off x="56805" y="1850284"/>
            <a:ext cx="384313" cy="304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3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Black" panose="020F0502020204030204" pitchFamily="34" charset="0"/>
              </a:rPr>
              <a:t>1</a:t>
            </a:r>
          </a:p>
        </p:txBody>
      </p:sp>
      <p:pic>
        <p:nvPicPr>
          <p:cNvPr id="13" name="Picture 12" descr="Logo, company name&#10;&#10;Description automatically generated">
            <a:extLst>
              <a:ext uri="{FF2B5EF4-FFF2-40B4-BE49-F238E27FC236}">
                <a16:creationId xmlns:a16="http://schemas.microsoft.com/office/drawing/2014/main" id="{11F22D91-74AD-D077-2E99-449F7AF902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2" y="6252660"/>
            <a:ext cx="928960" cy="259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8F0493C8-B3F6-6364-EF36-9F481D5AA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229" y="6560061"/>
            <a:ext cx="11774581" cy="201988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3FD57D8-4592-3104-31D3-4E21DF0BA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5124" y="6356350"/>
            <a:ext cx="1295688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29A586-5DAE-0628-658B-FF1BD28B6F19}"/>
              </a:ext>
            </a:extLst>
          </p:cNvPr>
          <p:cNvSpPr/>
          <p:nvPr userDrawn="1"/>
        </p:nvSpPr>
        <p:spPr>
          <a:xfrm>
            <a:off x="0" y="0"/>
            <a:ext cx="12192000" cy="787165"/>
          </a:xfrm>
          <a:prstGeom prst="rect">
            <a:avLst/>
          </a:prstGeom>
          <a:solidFill>
            <a:schemeClr val="accent3">
              <a:lumMod val="40000"/>
              <a:lumOff val="60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accent4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C49D38E-D24F-7018-B83A-A445AC7D8F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362" y="215412"/>
            <a:ext cx="11084438" cy="5717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rgbClr val="032A7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To use this template: click “View” on your toolbar, click “Slide Master”, Copy table, click “Close Master”, Paste table on your desired slide.</a:t>
            </a:r>
          </a:p>
        </p:txBody>
      </p:sp>
      <p:sp>
        <p:nvSpPr>
          <p:cNvPr id="11" name="Freeform: Shape 13">
            <a:extLst>
              <a:ext uri="{FF2B5EF4-FFF2-40B4-BE49-F238E27FC236}">
                <a16:creationId xmlns:a16="http://schemas.microsoft.com/office/drawing/2014/main" id="{55CA17EF-8D25-1C85-B98A-3C256C652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12251" y="418"/>
            <a:ext cx="1722995" cy="701039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64E89AF-99C5-3446-8135-1D1AD61C87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54484" y="90143"/>
            <a:ext cx="1680762" cy="5918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7934998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Workpla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7F9BD82-01D1-B102-994A-1E8363BDA4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2" y="6252660"/>
            <a:ext cx="928960" cy="25990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FAF97FBF-0F6E-EB84-D469-E1041BFAA74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648501922"/>
              </p:ext>
            </p:extLst>
          </p:nvPr>
        </p:nvGraphicFramePr>
        <p:xfrm>
          <a:off x="190573" y="1037925"/>
          <a:ext cx="11790239" cy="4644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5853">
                  <a:extLst>
                    <a:ext uri="{9D8B030D-6E8A-4147-A177-3AD203B41FA5}">
                      <a16:colId xmlns:a16="http://schemas.microsoft.com/office/drawing/2014/main" val="428635405"/>
                    </a:ext>
                  </a:extLst>
                </a:gridCol>
                <a:gridCol w="2300586">
                  <a:extLst>
                    <a:ext uri="{9D8B030D-6E8A-4147-A177-3AD203B41FA5}">
                      <a16:colId xmlns:a16="http://schemas.microsoft.com/office/drawing/2014/main" val="916738575"/>
                    </a:ext>
                  </a:extLst>
                </a:gridCol>
                <a:gridCol w="574920">
                  <a:extLst>
                    <a:ext uri="{9D8B030D-6E8A-4147-A177-3AD203B41FA5}">
                      <a16:colId xmlns:a16="http://schemas.microsoft.com/office/drawing/2014/main" val="3522686247"/>
                    </a:ext>
                  </a:extLst>
                </a:gridCol>
                <a:gridCol w="574920">
                  <a:extLst>
                    <a:ext uri="{9D8B030D-6E8A-4147-A177-3AD203B41FA5}">
                      <a16:colId xmlns:a16="http://schemas.microsoft.com/office/drawing/2014/main" val="3514977671"/>
                    </a:ext>
                  </a:extLst>
                </a:gridCol>
                <a:gridCol w="574920">
                  <a:extLst>
                    <a:ext uri="{9D8B030D-6E8A-4147-A177-3AD203B41FA5}">
                      <a16:colId xmlns:a16="http://schemas.microsoft.com/office/drawing/2014/main" val="2920040254"/>
                    </a:ext>
                  </a:extLst>
                </a:gridCol>
                <a:gridCol w="574920">
                  <a:extLst>
                    <a:ext uri="{9D8B030D-6E8A-4147-A177-3AD203B41FA5}">
                      <a16:colId xmlns:a16="http://schemas.microsoft.com/office/drawing/2014/main" val="4143796941"/>
                    </a:ext>
                  </a:extLst>
                </a:gridCol>
                <a:gridCol w="574920">
                  <a:extLst>
                    <a:ext uri="{9D8B030D-6E8A-4147-A177-3AD203B41FA5}">
                      <a16:colId xmlns:a16="http://schemas.microsoft.com/office/drawing/2014/main" val="2653775653"/>
                    </a:ext>
                  </a:extLst>
                </a:gridCol>
                <a:gridCol w="574920">
                  <a:extLst>
                    <a:ext uri="{9D8B030D-6E8A-4147-A177-3AD203B41FA5}">
                      <a16:colId xmlns:a16="http://schemas.microsoft.com/office/drawing/2014/main" val="1720760838"/>
                    </a:ext>
                  </a:extLst>
                </a:gridCol>
                <a:gridCol w="574920">
                  <a:extLst>
                    <a:ext uri="{9D8B030D-6E8A-4147-A177-3AD203B41FA5}">
                      <a16:colId xmlns:a16="http://schemas.microsoft.com/office/drawing/2014/main" val="1382649594"/>
                    </a:ext>
                  </a:extLst>
                </a:gridCol>
                <a:gridCol w="574920">
                  <a:extLst>
                    <a:ext uri="{9D8B030D-6E8A-4147-A177-3AD203B41FA5}">
                      <a16:colId xmlns:a16="http://schemas.microsoft.com/office/drawing/2014/main" val="2421049235"/>
                    </a:ext>
                  </a:extLst>
                </a:gridCol>
                <a:gridCol w="574920">
                  <a:extLst>
                    <a:ext uri="{9D8B030D-6E8A-4147-A177-3AD203B41FA5}">
                      <a16:colId xmlns:a16="http://schemas.microsoft.com/office/drawing/2014/main" val="274366078"/>
                    </a:ext>
                  </a:extLst>
                </a:gridCol>
                <a:gridCol w="574920">
                  <a:extLst>
                    <a:ext uri="{9D8B030D-6E8A-4147-A177-3AD203B41FA5}">
                      <a16:colId xmlns:a16="http://schemas.microsoft.com/office/drawing/2014/main" val="2575060226"/>
                    </a:ext>
                  </a:extLst>
                </a:gridCol>
                <a:gridCol w="574920">
                  <a:extLst>
                    <a:ext uri="{9D8B030D-6E8A-4147-A177-3AD203B41FA5}">
                      <a16:colId xmlns:a16="http://schemas.microsoft.com/office/drawing/2014/main" val="415761435"/>
                    </a:ext>
                  </a:extLst>
                </a:gridCol>
                <a:gridCol w="574920">
                  <a:extLst>
                    <a:ext uri="{9D8B030D-6E8A-4147-A177-3AD203B41FA5}">
                      <a16:colId xmlns:a16="http://schemas.microsoft.com/office/drawing/2014/main" val="3158091557"/>
                    </a:ext>
                  </a:extLst>
                </a:gridCol>
                <a:gridCol w="574920">
                  <a:extLst>
                    <a:ext uri="{9D8B030D-6E8A-4147-A177-3AD203B41FA5}">
                      <a16:colId xmlns:a16="http://schemas.microsoft.com/office/drawing/2014/main" val="3331324150"/>
                    </a:ext>
                  </a:extLst>
                </a:gridCol>
                <a:gridCol w="574920">
                  <a:extLst>
                    <a:ext uri="{9D8B030D-6E8A-4147-A177-3AD203B41FA5}">
                      <a16:colId xmlns:a16="http://schemas.microsoft.com/office/drawing/2014/main" val="555122460"/>
                    </a:ext>
                  </a:extLst>
                </a:gridCol>
                <a:gridCol w="574920">
                  <a:extLst>
                    <a:ext uri="{9D8B030D-6E8A-4147-A177-3AD203B41FA5}">
                      <a16:colId xmlns:a16="http://schemas.microsoft.com/office/drawing/2014/main" val="980876584"/>
                    </a:ext>
                  </a:extLst>
                </a:gridCol>
              </a:tblGrid>
              <a:tr h="2080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Tasks</a:t>
                      </a:r>
                    </a:p>
                  </a:txBody>
                  <a:tcPr marL="6835" marR="6835" marT="68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Key Activities</a:t>
                      </a:r>
                    </a:p>
                  </a:txBody>
                  <a:tcPr marL="6835" marR="6835" marT="683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SFY 2025</a:t>
                      </a:r>
                      <a:endParaRPr lang="en-US" sz="1400" i="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35" marR="6835" marT="683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35" marR="6835" marT="683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35" marR="6835" marT="683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35" marR="6835" marT="683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35" marR="6835" marT="6835" marB="0" anchor="ctr"/>
                </a:tc>
                <a:tc gridSpan="8">
                  <a:txBody>
                    <a:bodyPr/>
                    <a:lstStyle/>
                    <a:p>
                      <a:pPr marL="0" marR="0" lvl="0" indent="0" algn="ctr" defTabSz="6858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SFY 2026</a:t>
                      </a:r>
                    </a:p>
                  </a:txBody>
                  <a:tcPr marL="6835" marR="6835" marT="683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35" marR="6835" marT="683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35" marR="6835" marT="683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35" marR="6835" marT="683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35" marR="6835" marT="683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35" marR="6835" marT="6835" marB="0" anchor="ctr"/>
                </a:tc>
                <a:extLst>
                  <a:ext uri="{0D108BD9-81ED-4DB2-BD59-A6C34878D82A}">
                    <a16:rowId xmlns:a16="http://schemas.microsoft.com/office/drawing/2014/main" val="517925466"/>
                  </a:ext>
                </a:extLst>
              </a:tr>
              <a:tr h="91368">
                <a:tc v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35" marR="6835" marT="683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Dec-24</a:t>
                      </a:r>
                    </a:p>
                  </a:txBody>
                  <a:tcPr marL="6835" marR="6835" marT="683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Jan-25</a:t>
                      </a:r>
                    </a:p>
                  </a:txBody>
                  <a:tcPr marL="6835" marR="6835" marT="683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Feb-25</a:t>
                      </a:r>
                    </a:p>
                  </a:txBody>
                  <a:tcPr marL="6835" marR="6835" marT="683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Mar-25</a:t>
                      </a:r>
                    </a:p>
                  </a:txBody>
                  <a:tcPr marL="6835" marR="6835" marT="683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Apr-25</a:t>
                      </a:r>
                    </a:p>
                  </a:txBody>
                  <a:tcPr marL="6835" marR="6835" marT="683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May-25</a:t>
                      </a:r>
                    </a:p>
                  </a:txBody>
                  <a:tcPr marL="6835" marR="6835" marT="683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Jun-25</a:t>
                      </a:r>
                    </a:p>
                  </a:txBody>
                  <a:tcPr marL="6835" marR="6835" marT="683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Jul-25</a:t>
                      </a:r>
                    </a:p>
                  </a:txBody>
                  <a:tcPr marL="6835" marR="6835" marT="683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Aug-25</a:t>
                      </a:r>
                    </a:p>
                  </a:txBody>
                  <a:tcPr marL="6835" marR="6835" marT="683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Sep-25</a:t>
                      </a:r>
                    </a:p>
                  </a:txBody>
                  <a:tcPr marL="6835" marR="6835" marT="683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Oct-25</a:t>
                      </a:r>
                    </a:p>
                  </a:txBody>
                  <a:tcPr marL="6835" marR="6835" marT="683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Nov-25</a:t>
                      </a:r>
                    </a:p>
                  </a:txBody>
                  <a:tcPr marL="6835" marR="6835" marT="683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Dec-25</a:t>
                      </a:r>
                    </a:p>
                  </a:txBody>
                  <a:tcPr marL="6835" marR="6835" marT="683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Jan-26</a:t>
                      </a:r>
                    </a:p>
                  </a:txBody>
                  <a:tcPr marL="6835" marR="6835" marT="683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Feb-26</a:t>
                      </a:r>
                    </a:p>
                  </a:txBody>
                  <a:tcPr marL="6835" marR="6835" marT="683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4877474"/>
                  </a:ext>
                </a:extLst>
              </a:tr>
              <a:tr h="265915">
                <a:tc>
                  <a:txBody>
                    <a:bodyPr/>
                    <a:lstStyle/>
                    <a:p>
                      <a:pPr marL="91440" indent="0" algn="l" fontAlgn="ctr">
                        <a:tabLst/>
                      </a:pPr>
                      <a:r>
                        <a:rPr lang="en-US" sz="1050" b="1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Project </a:t>
                      </a:r>
                      <a:r>
                        <a:rPr lang="en-US" sz="1050" b="1" i="0" u="none" strike="noStrike" err="1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Mgmt</a:t>
                      </a:r>
                      <a:endParaRPr lang="en-US" sz="1050" b="1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6858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Ongoing project support</a:t>
                      </a:r>
                    </a:p>
                  </a:txBody>
                  <a:tcPr marL="6835" marR="6835" marT="6835" marB="0" anchor="ctr"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400" i="1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</a:rPr>
                        <a:t>Program design support</a:t>
                      </a:r>
                    </a:p>
                  </a:txBody>
                  <a:tcPr marL="6835" marR="6835" marT="68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000" b="0" i="1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Operational &amp; implementation support</a:t>
                      </a:r>
                    </a:p>
                  </a:txBody>
                  <a:tcPr marL="6835" marR="6835" marT="68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35" marR="6835" marT="68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35" marR="6835" marT="68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0" i="1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Go-Live support</a:t>
                      </a:r>
                    </a:p>
                  </a:txBody>
                  <a:tcPr marL="6835" marR="6835" marT="683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b="0" i="1" u="none" strike="noStrike" kern="120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6835" marR="6835" marT="683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579432"/>
                  </a:ext>
                </a:extLst>
              </a:tr>
              <a:tr h="36514">
                <a:tc gridSpan="17">
                  <a:txBody>
                    <a:bodyPr/>
                    <a:lstStyle/>
                    <a:p>
                      <a:pPr marL="91440" algn="l" fontAlgn="ctr"/>
                      <a:endParaRPr lang="en-US" sz="100" b="1" i="0" u="none" strike="noStrike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/>
                </a:tc>
                <a:extLst>
                  <a:ext uri="{0D108BD9-81ED-4DB2-BD59-A6C34878D82A}">
                    <a16:rowId xmlns:a16="http://schemas.microsoft.com/office/drawing/2014/main" val="2822366673"/>
                  </a:ext>
                </a:extLst>
              </a:tr>
              <a:tr h="265915">
                <a:tc>
                  <a:txBody>
                    <a:bodyPr/>
                    <a:lstStyle/>
                    <a:p>
                      <a:pPr marL="91440" indent="0" algn="l" fontAlgn="ctr">
                        <a:tabLst/>
                      </a:pPr>
                      <a:r>
                        <a:rPr lang="en-US" sz="1050" b="1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Finance</a:t>
                      </a:r>
                    </a:p>
                  </a:txBody>
                  <a:tcPr marL="6835" marR="6835" marT="683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6858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Rate development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i="1">
                          <a:latin typeface="Aptos" panose="020B0004020202020204" pitchFamily="34" charset="0"/>
                        </a:rPr>
                        <a:t>Data request</a:t>
                      </a:r>
                    </a:p>
                  </a:txBody>
                  <a:tcPr marL="6835" marR="6835" marT="683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6858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Develop capitation rates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Finalize rates</a:t>
                      </a:r>
                      <a:endParaRPr lang="en-US" sz="1000" i="1" u="none" strike="noStrike"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819199"/>
                  </a:ext>
                </a:extLst>
              </a:tr>
              <a:tr h="0">
                <a:tc gridSpan="17">
                  <a:txBody>
                    <a:bodyPr/>
                    <a:lstStyle/>
                    <a:p>
                      <a:pPr marL="91440"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464984"/>
                  </a:ext>
                </a:extLst>
              </a:tr>
              <a:tr h="265915"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050" b="1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Systems</a:t>
                      </a:r>
                    </a:p>
                  </a:txBody>
                  <a:tcPr marL="6835" marR="6835" marT="683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Expedited Implementation</a:t>
                      </a:r>
                    </a:p>
                  </a:txBody>
                  <a:tcPr marL="6835" marR="6835" marT="6835" marB="0" anchor="ctr">
                    <a:solidFill>
                      <a:schemeClr val="accent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Initiation, Hour Request, Document Requirements</a:t>
                      </a:r>
                    </a:p>
                  </a:txBody>
                  <a:tcPr marL="6835" marR="6835" marT="6835" marB="0" anchor="ctr">
                    <a:solidFill>
                      <a:schemeClr val="accent4">
                        <a:lumMod val="75000"/>
                        <a:alpha val="37647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/>
                </a:tc>
                <a:tc hMerge="1">
                  <a:txBody>
                    <a:bodyPr/>
                    <a:lstStyle/>
                    <a:p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Generate/Walkthrough BDD</a:t>
                      </a:r>
                    </a:p>
                  </a:txBody>
                  <a:tcPr marL="6835" marR="6835" marT="6835" marB="0" anchor="ctr">
                    <a:solidFill>
                      <a:schemeClr val="accent4">
                        <a:lumMod val="75000"/>
                        <a:alpha val="37647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/>
                </a:tc>
                <a:tc hMerge="1">
                  <a:txBody>
                    <a:bodyPr/>
                    <a:lstStyle/>
                    <a:p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rgbClr val="E8EFE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6858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Development &amp; Testing</a:t>
                      </a:r>
                    </a:p>
                  </a:txBody>
                  <a:tcPr marL="6835" marR="6835" marT="6835" marB="0" anchor="ctr">
                    <a:solidFill>
                      <a:schemeClr val="accent4">
                        <a:lumMod val="75000"/>
                        <a:alpha val="37647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/>
                </a:tc>
                <a:tc gridSpan="2">
                  <a:txBody>
                    <a:bodyPr/>
                    <a:lstStyle/>
                    <a:p>
                      <a:pPr marL="0" marR="0" lvl="0" indent="0" algn="ctr" defTabSz="6858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Implementation &amp; Validation</a:t>
                      </a:r>
                    </a:p>
                  </a:txBody>
                  <a:tcPr marL="6835" marR="6835" marT="6835" marB="0" anchor="ctr">
                    <a:solidFill>
                      <a:schemeClr val="accent4">
                        <a:lumMod val="75000"/>
                        <a:alpha val="37647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1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/>
                </a:tc>
                <a:tc hMerge="1">
                  <a:txBody>
                    <a:bodyPr/>
                    <a:lstStyle/>
                    <a:p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/>
                </a:tc>
                <a:extLst>
                  <a:ext uri="{0D108BD9-81ED-4DB2-BD59-A6C34878D82A}">
                    <a16:rowId xmlns:a16="http://schemas.microsoft.com/office/drawing/2014/main" val="179638475"/>
                  </a:ext>
                </a:extLst>
              </a:tr>
              <a:tr h="0">
                <a:tc gridSpan="17">
                  <a:txBody>
                    <a:bodyPr/>
                    <a:lstStyle/>
                    <a:p>
                      <a:pPr marL="91440" algn="l" fontAlgn="ctr"/>
                      <a:endParaRPr lang="en-US" sz="2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534913"/>
                  </a:ext>
                </a:extLst>
              </a:tr>
              <a:tr h="265915">
                <a:tc rowSpan="6">
                  <a:txBody>
                    <a:bodyPr/>
                    <a:lstStyle/>
                    <a:p>
                      <a:pPr marL="91440" indent="0" algn="l" fontAlgn="ctr">
                        <a:tabLst/>
                      </a:pPr>
                      <a:r>
                        <a:rPr lang="en-US" sz="1050" b="1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Program &amp; Contracting</a:t>
                      </a:r>
                    </a:p>
                  </a:txBody>
                  <a:tcPr marL="6835" marR="6835" marT="683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6858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Draft contract</a:t>
                      </a:r>
                    </a:p>
                  </a:txBody>
                  <a:tcPr marL="6835" marR="6835" marT="683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Draft Contract</a:t>
                      </a:r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6858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Finalize Contract</a:t>
                      </a:r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6332898"/>
                  </a:ext>
                </a:extLst>
              </a:tr>
              <a:tr h="2659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6835" marR="6835" marT="683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defTabSz="6858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Program planning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Planning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6835" marR="6835" marT="683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616082"/>
                  </a:ext>
                </a:extLst>
              </a:tr>
              <a:tr h="265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marR="0" lvl="0" indent="0" algn="l" defTabSz="6858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Contract negotiations</a:t>
                      </a:r>
                      <a:endParaRPr lang="en-US" sz="1000" b="0" i="0" u="none" strike="noStrike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Reviews</a:t>
                      </a:r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12446"/>
                  </a:ext>
                </a:extLst>
              </a:tr>
              <a:tr h="265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marR="0" lvl="0" indent="0" algn="l" defTabSz="6858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Submit for review</a:t>
                      </a:r>
                    </a:p>
                  </a:txBody>
                  <a:tcPr marL="6835" marR="6835" marT="683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Sign</a:t>
                      </a:r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Submit </a:t>
                      </a:r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223804"/>
                  </a:ext>
                </a:extLst>
              </a:tr>
              <a:tr h="265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marR="0" lvl="0" indent="0" algn="l" defTabSz="6858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Reporting period</a:t>
                      </a:r>
                    </a:p>
                  </a:txBody>
                  <a:tcPr marL="6835" marR="6835" marT="683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Program Year X Reporting</a:t>
                      </a:r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6858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893625"/>
                  </a:ext>
                </a:extLst>
              </a:tr>
              <a:tr h="26591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 marR="0" lvl="0" indent="0" algn="l" defTabSz="6858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Member enrollment</a:t>
                      </a:r>
                    </a:p>
                  </a:txBody>
                  <a:tcPr marL="6835" marR="6835" marT="683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Open enrollment</a:t>
                      </a:r>
                    </a:p>
                  </a:txBody>
                  <a:tcPr marL="6835" marR="6835" marT="683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8556668"/>
                  </a:ext>
                </a:extLst>
              </a:tr>
              <a:tr h="0">
                <a:tc gridSpan="17">
                  <a:txBody>
                    <a:bodyPr/>
                    <a:lstStyle/>
                    <a:p>
                      <a:pPr marL="91440" algn="l" fontAlgn="ctr"/>
                      <a:endParaRPr lang="en-US" sz="1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i="1"/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643963"/>
                  </a:ext>
                </a:extLst>
              </a:tr>
              <a:tr h="281155">
                <a:tc rowSpan="4">
                  <a:txBody>
                    <a:bodyPr/>
                    <a:lstStyle/>
                    <a:p>
                      <a:pPr marL="91440"/>
                      <a:r>
                        <a:rPr lang="en-US" sz="1050" b="1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Operational Planning</a:t>
                      </a:r>
                    </a:p>
                  </a:txBody>
                  <a:tcPr marL="6835" marR="6835" marT="683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indent="0" algn="l" defTabSz="68580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i="0" u="none" strike="noStrike" kern="12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Calibri" panose="020F0502020204030204" pitchFamily="34" charset="0"/>
                        </a:rPr>
                        <a:t>Systems and Business Processes </a:t>
                      </a:r>
                    </a:p>
                  </a:txBody>
                  <a:tcPr marL="6835" marR="6835" marT="683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 b="0" i="1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Calibri" panose="020F0502020204030204" pitchFamily="34" charset="0"/>
                        </a:rPr>
                        <a:t>Support system updates</a:t>
                      </a:r>
                    </a:p>
                  </a:txBody>
                  <a:tcPr marL="6835" marR="6835" marT="6835" marB="0" anchor="ctr">
                    <a:solidFill>
                      <a:srgbClr val="CAB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35" marR="6835" marT="6835" marB="0" anchor="ctr">
                    <a:solidFill>
                      <a:srgbClr val="CAB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35" marR="6835" marT="6835" marB="0" anchor="ctr">
                    <a:solidFill>
                      <a:srgbClr val="CAB9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6835" marR="6835" marT="6835" marB="0" anchor="ctr">
                    <a:solidFill>
                      <a:srgbClr val="CAB9E1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000" b="0" i="1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Calibri" panose="020F0502020204030204" pitchFamily="34" charset="0"/>
                        </a:rPr>
                        <a:t>Update business processes</a:t>
                      </a:r>
                    </a:p>
                  </a:txBody>
                  <a:tcPr marL="6835" marR="6835" marT="6835" marB="0" anchor="ctr">
                    <a:solidFill>
                      <a:srgbClr val="CAB9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6835" marR="6835" marT="6835" marB="0" anchor="ctr">
                    <a:solidFill>
                      <a:srgbClr val="CAB9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marL="6835" marR="6835" marT="6835" marB="0" anchor="ctr">
                    <a:solidFill>
                      <a:srgbClr val="CAB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35" marR="6835" marT="6835" marB="0" anchor="ctr">
                    <a:solidFill>
                      <a:srgbClr val="CAB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35" marR="6835" marT="6835" marB="0" anchor="ctr">
                    <a:solidFill>
                      <a:srgbClr val="CAB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35" marR="6835" marT="6835" marB="0" anchor="ctr">
                    <a:solidFill>
                      <a:srgbClr val="CAB9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en-US" sz="10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7372099"/>
                  </a:ext>
                </a:extLst>
              </a:tr>
              <a:tr h="281155">
                <a:tc vMerge="1"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rgbClr val="833CBA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000" i="0" u="none" strike="noStrike" kern="12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Calibri" panose="020F0502020204030204" pitchFamily="34" charset="0"/>
                        </a:rPr>
                        <a:t>Provider Education and Training </a:t>
                      </a:r>
                    </a:p>
                  </a:txBody>
                  <a:tcPr marL="6835" marR="6835" marT="683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685809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1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Calibri" panose="020F0502020204030204" pitchFamily="34" charset="0"/>
                        </a:rPr>
                        <a:t>Update provider manuals &amp; educational resources </a:t>
                      </a:r>
                    </a:p>
                  </a:txBody>
                  <a:tcPr marL="6835" marR="6835" marT="6835" marB="0" anchor="ctr">
                    <a:solidFill>
                      <a:srgbClr val="CAB9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85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rgbClr val="CAB9E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rgbClr val="CAB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35" marR="6835" marT="6835" marB="0" anchor="ctr">
                    <a:solidFill>
                      <a:srgbClr val="CAB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35" marR="6835" marT="6835" marB="0" anchor="ctr">
                    <a:solidFill>
                      <a:srgbClr val="CAB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35" marR="6835" marT="6835" marB="0" anchor="ctr">
                    <a:solidFill>
                      <a:srgbClr val="CAB9E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780028"/>
                  </a:ext>
                </a:extLst>
              </a:tr>
              <a:tr h="2811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1440"/>
                      <a:r>
                        <a:rPr lang="en-US" sz="1000" i="0" u="none" strike="noStrike" kern="12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Calibri" panose="020F0502020204030204" pitchFamily="34" charset="0"/>
                        </a:rPr>
                        <a:t>Member Choice and Enrollment </a:t>
                      </a:r>
                      <a:endParaRPr lang="en-US" sz="14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4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Communicate new plan</a:t>
                      </a:r>
                      <a:endParaRPr lang="en-US" sz="10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solidFill>
                      <a:srgbClr val="CAB9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1" u="none" strike="noStrike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Notice of change</a:t>
                      </a:r>
                      <a:endParaRPr lang="en-US" sz="10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solidFill>
                      <a:srgbClr val="CAB9E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1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1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i="1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9886160"/>
                  </a:ext>
                </a:extLst>
              </a:tr>
              <a:tr h="281155">
                <a:tc vMerge="1">
                  <a:txBody>
                    <a:bodyPr/>
                    <a:lstStyle/>
                    <a:p>
                      <a:pPr algn="l" fontAlgn="ctr"/>
                      <a:endParaRPr lang="en-US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rgbClr val="833CBA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000" i="0" u="none" strike="noStrike" kern="1200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Calibri" panose="020F0502020204030204" pitchFamily="34" charset="0"/>
                        </a:rPr>
                        <a:t>Launch</a:t>
                      </a:r>
                    </a:p>
                  </a:txBody>
                  <a:tcPr marL="6835" marR="6835" marT="6835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i="1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i="0" u="none" strike="noStrike"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0" i="1" u="none" strike="noStrike" kern="12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Calibri" panose="020F0502020204030204" pitchFamily="34" charset="0"/>
                        </a:rPr>
                        <a:t>Go-Live support</a:t>
                      </a:r>
                    </a:p>
                  </a:txBody>
                  <a:tcPr marL="6835" marR="6835" marT="683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35" marR="6835" marT="6835" marB="0" anchor="ctr">
                    <a:solidFill>
                      <a:srgbClr val="CAB9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953073"/>
                  </a:ext>
                </a:extLst>
              </a:tr>
              <a:tr h="281155">
                <a:tc>
                  <a:txBody>
                    <a:bodyPr/>
                    <a:lstStyle/>
                    <a:p>
                      <a:pPr marL="91440"/>
                      <a:r>
                        <a:rPr lang="en-US" sz="1050" b="1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Plan Readiness</a:t>
                      </a:r>
                    </a:p>
                  </a:txBody>
                  <a:tcPr marL="6835" marR="6835" marT="6835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l" fontAlgn="ctr"/>
                      <a:r>
                        <a:rPr lang="en-US" sz="1000" b="0" i="0" u="none" strike="noStrike">
                          <a:solidFill>
                            <a:schemeClr val="bg1"/>
                          </a:solidFill>
                          <a:effectLst/>
                          <a:latin typeface="Aptos" panose="020B0004020202020204" pitchFamily="34" charset="0"/>
                        </a:rPr>
                        <a:t>Readiness review materials development and submission</a:t>
                      </a:r>
                    </a:p>
                  </a:txBody>
                  <a:tcPr marL="0" marR="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1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Develop readiness materials</a:t>
                      </a:r>
                    </a:p>
                  </a:txBody>
                  <a:tcPr marL="6835" marR="6835" marT="683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000" b="0" i="1" u="none" strike="noStrike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Start readiness review</a:t>
                      </a:r>
                    </a:p>
                  </a:txBody>
                  <a:tcPr marL="6835" marR="6835" marT="683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0" i="1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i="1" u="none" strike="noStrike" kern="12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Calibri" panose="020F0502020204030204" pitchFamily="34" charset="0"/>
                        </a:rPr>
                        <a:t>Submit materials to CMS</a:t>
                      </a:r>
                    </a:p>
                  </a:txBody>
                  <a:tcPr marL="6835" marR="6835" marT="683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Aptos" panose="020B000402020202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1000" b="0" i="1" u="none" strike="noStrike" kern="120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35" marR="6835" marT="6835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589760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ACA19FF7-06BE-6FF7-799C-73C03E77D420}"/>
              </a:ext>
            </a:extLst>
          </p:cNvPr>
          <p:cNvSpPr/>
          <p:nvPr userDrawn="1"/>
        </p:nvSpPr>
        <p:spPr>
          <a:xfrm>
            <a:off x="0" y="0"/>
            <a:ext cx="12192000" cy="787165"/>
          </a:xfrm>
          <a:prstGeom prst="rect">
            <a:avLst/>
          </a:prstGeom>
          <a:solidFill>
            <a:schemeClr val="accent6">
              <a:lumMod val="60000"/>
              <a:lumOff val="40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accent4"/>
              </a:solidFill>
            </a:endParaRPr>
          </a:p>
        </p:txBody>
      </p:sp>
      <p:sp>
        <p:nvSpPr>
          <p:cNvPr id="4" name="Freeform: Shape 13">
            <a:extLst>
              <a:ext uri="{FF2B5EF4-FFF2-40B4-BE49-F238E27FC236}">
                <a16:creationId xmlns:a16="http://schemas.microsoft.com/office/drawing/2014/main" id="{73E3C18D-CAE0-B599-C96F-8C8DBF807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12251" y="418"/>
            <a:ext cx="1722995" cy="701039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A2118C4-4022-0C28-C9CD-02F4F85E47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54484" y="90143"/>
            <a:ext cx="1680762" cy="5918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41E4590-12E9-0A91-6F32-6C8743D28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229" y="6560061"/>
            <a:ext cx="11774581" cy="201988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0BB575F-32F3-FF2A-C92D-D19C6006F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5124" y="6356350"/>
            <a:ext cx="1295688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26E73A-F3EE-CA21-770B-2DB1B91A71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362" y="215412"/>
            <a:ext cx="11084438" cy="5717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chemeClr val="accent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To use this template: click “View” on your toolbar, click “Slide Master”, Copy table, click “Close Master”, Paste table on your desired slide.</a:t>
            </a:r>
          </a:p>
        </p:txBody>
      </p:sp>
    </p:spTree>
    <p:extLst>
      <p:ext uri="{BB962C8B-B14F-4D97-AF65-F5344CB8AC3E}">
        <p14:creationId xmlns:p14="http://schemas.microsoft.com/office/powerpoint/2010/main" val="15605977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ple Workpla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A7F9BD82-01D1-B102-994A-1E8363BDA4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2" y="6252660"/>
            <a:ext cx="928960" cy="2599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CA19FF7-06BE-6FF7-799C-73C03E77D420}"/>
              </a:ext>
            </a:extLst>
          </p:cNvPr>
          <p:cNvSpPr/>
          <p:nvPr userDrawn="1"/>
        </p:nvSpPr>
        <p:spPr>
          <a:xfrm>
            <a:off x="0" y="0"/>
            <a:ext cx="12192000" cy="787165"/>
          </a:xfrm>
          <a:prstGeom prst="rect">
            <a:avLst/>
          </a:prstGeom>
          <a:solidFill>
            <a:schemeClr val="accent1">
              <a:lumMod val="60000"/>
              <a:lumOff val="40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7F1F1"/>
              </a:solidFill>
            </a:endParaRPr>
          </a:p>
        </p:txBody>
      </p:sp>
      <p:sp>
        <p:nvSpPr>
          <p:cNvPr id="4" name="Freeform: Shape 13">
            <a:extLst>
              <a:ext uri="{FF2B5EF4-FFF2-40B4-BE49-F238E27FC236}">
                <a16:creationId xmlns:a16="http://schemas.microsoft.com/office/drawing/2014/main" id="{73E3C18D-CAE0-B599-C96F-8C8DBF807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12251" y="418"/>
            <a:ext cx="1722995" cy="701039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2A2118C4-4022-0C28-C9CD-02F4F85E47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54484" y="90143"/>
            <a:ext cx="1680762" cy="5918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8123B4D-8A01-E86F-7C52-89E7E4F8E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6229" y="6560061"/>
            <a:ext cx="11774581" cy="201988"/>
          </a:xfrm>
          <a:prstGeom prst="rect">
            <a:avLst/>
          </a:prstGeom>
        </p:spPr>
        <p:txBody>
          <a:bodyPr/>
          <a:lstStyle>
            <a:lvl1pPr algn="l">
              <a:defRPr sz="8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477649-CA8B-D6E3-7AA9-8E2A4B983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85124" y="6356350"/>
            <a:ext cx="1295688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11EFE24-2E5F-E8ED-0ACC-BD19D12E0F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9362" y="215412"/>
            <a:ext cx="11084438" cy="57175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lvl1pPr>
              <a:defRPr sz="2400">
                <a:solidFill>
                  <a:srgbClr val="3C8C93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To use this template: click “View” on your toolbar, click “Slide Master”, Copy table, click “Close Master”, Paste table on your desired slide.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9468646-0A2C-36DD-CB61-44ECB884D2D4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387255107"/>
              </p:ext>
            </p:extLst>
          </p:nvPr>
        </p:nvGraphicFramePr>
        <p:xfrm>
          <a:off x="206229" y="1347625"/>
          <a:ext cx="11803983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110">
                  <a:extLst>
                    <a:ext uri="{9D8B030D-6E8A-4147-A177-3AD203B41FA5}">
                      <a16:colId xmlns:a16="http://schemas.microsoft.com/office/drawing/2014/main" val="1494463449"/>
                    </a:ext>
                  </a:extLst>
                </a:gridCol>
                <a:gridCol w="4989875">
                  <a:extLst>
                    <a:ext uri="{9D8B030D-6E8A-4147-A177-3AD203B41FA5}">
                      <a16:colId xmlns:a16="http://schemas.microsoft.com/office/drawing/2014/main" val="2014800183"/>
                    </a:ext>
                  </a:extLst>
                </a:gridCol>
                <a:gridCol w="3199499">
                  <a:extLst>
                    <a:ext uri="{9D8B030D-6E8A-4147-A177-3AD203B41FA5}">
                      <a16:colId xmlns:a16="http://schemas.microsoft.com/office/drawing/2014/main" val="3328423383"/>
                    </a:ext>
                  </a:extLst>
                </a:gridCol>
                <a:gridCol w="3199499">
                  <a:extLst>
                    <a:ext uri="{9D8B030D-6E8A-4147-A177-3AD203B41FA5}">
                      <a16:colId xmlns:a16="http://schemas.microsoft.com/office/drawing/2014/main" val="3521783888"/>
                    </a:ext>
                  </a:extLst>
                </a:gridCol>
              </a:tblGrid>
              <a:tr h="223180">
                <a:tc>
                  <a:txBody>
                    <a:bodyPr/>
                    <a:lstStyle/>
                    <a:p>
                      <a:r>
                        <a:rPr lang="en-US" sz="1400">
                          <a:latin typeface="Aptos" panose="020B0004020202020204" pitchFamily="34" charset="0"/>
                        </a:rPr>
                        <a:t>#</a:t>
                      </a:r>
                      <a:endParaRPr lang="en-US" sz="1400"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ptos" panose="020B0004020202020204" pitchFamily="34" charset="0"/>
                        </a:rPr>
                        <a:t>Tasks</a:t>
                      </a:r>
                      <a:endParaRPr lang="en-US" sz="1400"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ptos" panose="020B0004020202020204" pitchFamily="34" charset="0"/>
                        </a:rPr>
                        <a:t>Proposed Timeline</a:t>
                      </a:r>
                      <a:endParaRPr lang="en-US" sz="1400"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274577"/>
                  </a:ext>
                </a:extLst>
              </a:tr>
              <a:tr h="223180">
                <a:tc gridSpan="3"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Phases 1: XYZ</a:t>
                      </a:r>
                      <a:endParaRPr lang="en-US" sz="1400" b="1">
                        <a:solidFill>
                          <a:schemeClr val="bg1"/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b="1">
                        <a:solidFill>
                          <a:schemeClr val="bg1"/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747524"/>
                  </a:ext>
                </a:extLst>
              </a:tr>
              <a:tr h="22318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ptos" panose="020B0004020202020204" pitchFamily="34" charset="0"/>
                        </a:rPr>
                        <a:t>Activity/Task</a:t>
                      </a:r>
                      <a:endParaRPr lang="en-US" sz="1400">
                        <a:solidFill>
                          <a:schemeClr val="bg2">
                            <a:lumMod val="75000"/>
                          </a:schemeClr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ptos" panose="020B0004020202020204" pitchFamily="34" charset="0"/>
                        </a:rPr>
                        <a:t>Date</a:t>
                      </a:r>
                      <a:endParaRPr lang="en-US" sz="1400">
                        <a:solidFill>
                          <a:schemeClr val="bg2">
                            <a:lumMod val="75000"/>
                          </a:schemeClr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Complete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416880"/>
                  </a:ext>
                </a:extLst>
              </a:tr>
              <a:tr h="22318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ptos" panose="020B0004020202020204" pitchFamily="34" charset="0"/>
                        </a:rPr>
                        <a:t>2</a:t>
                      </a:r>
                      <a:endParaRPr lang="en-US" sz="1400" i="0">
                        <a:solidFill>
                          <a:schemeClr val="bg2">
                            <a:lumMod val="75000"/>
                          </a:schemeClr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ptos" panose="020B0004020202020204" pitchFamily="34" charset="0"/>
                        </a:rPr>
                        <a:t>Activity/Task</a:t>
                      </a:r>
                      <a:endParaRPr lang="en-US" sz="1400">
                        <a:solidFill>
                          <a:schemeClr val="bg2">
                            <a:lumMod val="75000"/>
                          </a:schemeClr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ptos" panose="020B0004020202020204" pitchFamily="34" charset="0"/>
                        </a:rPr>
                        <a:t>Date</a:t>
                      </a:r>
                      <a:endParaRPr lang="en-US" sz="1400">
                        <a:solidFill>
                          <a:schemeClr val="bg2">
                            <a:lumMod val="75000"/>
                          </a:schemeClr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Complete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529759"/>
                  </a:ext>
                </a:extLst>
              </a:tr>
              <a:tr h="223180"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Activity/Task</a:t>
                      </a:r>
                      <a:endParaRPr lang="en-US" sz="1400" b="1" i="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Date</a:t>
                      </a:r>
                      <a:endParaRPr lang="en-US" sz="1400" b="1" i="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In Progress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328076"/>
                  </a:ext>
                </a:extLst>
              </a:tr>
              <a:tr h="223180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Phase 2: XYZ</a:t>
                      </a:r>
                      <a:endParaRPr lang="en-US" sz="1400" b="1" i="0" u="sng">
                        <a:solidFill>
                          <a:schemeClr val="bg1"/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i="0" u="sng">
                        <a:solidFill>
                          <a:schemeClr val="bg1"/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800422"/>
                  </a:ext>
                </a:extLst>
              </a:tr>
              <a:tr h="223180">
                <a:tc>
                  <a:txBody>
                    <a:bodyPr/>
                    <a:lstStyle/>
                    <a:p>
                      <a:pPr algn="ctr"/>
                      <a:r>
                        <a:rPr lang="en-US" sz="1400" i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ptos" panose="020B0004020202020204" pitchFamily="34" charset="0"/>
                        </a:rPr>
                        <a:t>Activity/Task</a:t>
                      </a:r>
                      <a:endParaRPr lang="en-US" sz="1400">
                        <a:solidFill>
                          <a:schemeClr val="bg2">
                            <a:lumMod val="75000"/>
                          </a:schemeClr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ptos" panose="020B0004020202020204" pitchFamily="34" charset="0"/>
                        </a:rPr>
                        <a:t>Date</a:t>
                      </a:r>
                      <a:endParaRPr lang="en-US" sz="1400">
                        <a:solidFill>
                          <a:schemeClr val="bg2">
                            <a:lumMod val="75000"/>
                          </a:schemeClr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Complete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8520293"/>
                  </a:ext>
                </a:extLst>
              </a:tr>
              <a:tr h="22318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i="0" kern="12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ptos" panose="020B0004020202020204" pitchFamily="34" charset="0"/>
                          <a:ea typeface="+mn-ea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ptos" panose="020B0004020202020204" pitchFamily="34" charset="0"/>
                        </a:rPr>
                        <a:t>Activity/Task</a:t>
                      </a:r>
                      <a:endParaRPr lang="en-US" sz="1400">
                        <a:solidFill>
                          <a:schemeClr val="bg2">
                            <a:lumMod val="75000"/>
                          </a:schemeClr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ptos" panose="020B0004020202020204" pitchFamily="34" charset="0"/>
                        </a:rPr>
                        <a:t>Date</a:t>
                      </a:r>
                      <a:endParaRPr lang="en-US" sz="1400">
                        <a:solidFill>
                          <a:schemeClr val="bg2">
                            <a:lumMod val="75000"/>
                          </a:schemeClr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bg2">
                              <a:lumMod val="75000"/>
                            </a:schemeClr>
                          </a:solidFill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Complete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655126"/>
                  </a:ext>
                </a:extLst>
              </a:tr>
              <a:tr h="22318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Activity/Task</a:t>
                      </a:r>
                      <a:endParaRPr lang="en-US" sz="1400" b="1" i="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Date</a:t>
                      </a:r>
                      <a:endParaRPr lang="en-US" sz="1400" b="1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In Progress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1757138"/>
                  </a:ext>
                </a:extLst>
              </a:tr>
              <a:tr h="22318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bg1"/>
                          </a:solidFill>
                          <a:latin typeface="Aptos" panose="020B0004020202020204" pitchFamily="34" charset="0"/>
                        </a:rPr>
                        <a:t>Phase 3: XYZ</a:t>
                      </a:r>
                      <a:endParaRPr lang="en-US" sz="1400" b="1">
                        <a:solidFill>
                          <a:schemeClr val="bg1"/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>
                        <a:solidFill>
                          <a:schemeClr val="bg1"/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485210"/>
                  </a:ext>
                </a:extLst>
              </a:tr>
              <a:tr h="22318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Activity/Task</a:t>
                      </a:r>
                      <a:endParaRPr lang="en-US" sz="1400" b="1" i="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Date</a:t>
                      </a:r>
                      <a:endParaRPr lang="en-US" sz="1400" b="1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In Progress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750404"/>
                  </a:ext>
                </a:extLst>
              </a:tr>
              <a:tr h="22318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Activity/Task</a:t>
                      </a: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Date</a:t>
                      </a:r>
                      <a:endParaRPr lang="en-US" sz="140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Not Started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6264909"/>
                  </a:ext>
                </a:extLst>
              </a:tr>
              <a:tr h="22318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9</a:t>
                      </a:r>
                      <a:endParaRPr lang="en-US" sz="140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Activity/Task</a:t>
                      </a: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Date</a:t>
                      </a:r>
                      <a:endParaRPr lang="en-US" sz="140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Not Started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4944484"/>
                  </a:ext>
                </a:extLst>
              </a:tr>
              <a:tr h="22318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10</a:t>
                      </a:r>
                      <a:endParaRPr lang="en-US" sz="140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Activity/Task</a:t>
                      </a:r>
                      <a:endParaRPr kumimoji="0" lang="en-US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tx1"/>
                          </a:solidFill>
                          <a:latin typeface="Aptos" panose="020B0004020202020204" pitchFamily="34" charset="0"/>
                        </a:rPr>
                        <a:t>Date</a:t>
                      </a:r>
                      <a:endParaRPr lang="en-US" sz="1400">
                        <a:solidFill>
                          <a:schemeClr val="tx1"/>
                        </a:solidFill>
                        <a:latin typeface="Aptos" panose="020B000402020202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Aptos" panose="020B0004020202020204" pitchFamily="34" charset="0"/>
                          <a:cs typeface="Calibri" panose="020F0502020204030204" pitchFamily="34" charset="0"/>
                        </a:rPr>
                        <a:t>Not Started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54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4773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ernate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CB835C-C8B8-4811-C278-91DA71A4A4C3}"/>
              </a:ext>
            </a:extLst>
          </p:cNvPr>
          <p:cNvSpPr/>
          <p:nvPr userDrawn="1"/>
        </p:nvSpPr>
        <p:spPr>
          <a:xfrm>
            <a:off x="-101609" y="0"/>
            <a:ext cx="12293609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96D446-532C-F5A4-F07E-B7A52208BA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5866" y="2906829"/>
            <a:ext cx="7363326" cy="2854999"/>
          </a:xfrm>
          <a:prstGeom prst="rect">
            <a:avLst/>
          </a:prstGeom>
        </p:spPr>
        <p:txBody>
          <a:bodyPr/>
          <a:lstStyle>
            <a:lvl1pPr algn="ctr">
              <a:defRPr sz="44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1E79D-EFE3-C794-BF96-887E5E10BC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15866" y="3869355"/>
            <a:ext cx="7363326" cy="189247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7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747A9EC-5D51-C95B-7CC3-2255A0ECD0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01609" y="0"/>
            <a:ext cx="3245467" cy="6857999"/>
          </a:xfrm>
          <a:prstGeom prst="rect">
            <a:avLst/>
          </a:prstGeom>
        </p:spPr>
      </p:pic>
      <p:pic>
        <p:nvPicPr>
          <p:cNvPr id="9" name="Picture 8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C2D2EA5-E08A-17D5-9461-67B2FCB4FE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5390" y="2812971"/>
            <a:ext cx="2426329" cy="67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842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9CB835C-C8B8-4811-C278-91DA71A4A4C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7778291-E644-285E-E61C-28938E2F9C94}"/>
              </a:ext>
            </a:extLst>
          </p:cNvPr>
          <p:cNvSpPr/>
          <p:nvPr userDrawn="1"/>
        </p:nvSpPr>
        <p:spPr>
          <a:xfrm>
            <a:off x="536269" y="1130605"/>
            <a:ext cx="4132446" cy="41324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A27E41A-AE97-4161-91C2-2BAC8D6A3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38959" y="2887579"/>
            <a:ext cx="6040233" cy="2752849"/>
          </a:xfrm>
          <a:prstGeom prst="rect">
            <a:avLst/>
          </a:prstGeom>
        </p:spPr>
        <p:txBody>
          <a:bodyPr/>
          <a:lstStyle>
            <a:lvl1pPr algn="ctr">
              <a:defRPr sz="44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78CD9A-0626-50C2-3429-27015E24D7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3401" y="3673633"/>
            <a:ext cx="6040233" cy="196679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7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2" name="Picture 1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A67E8479-983A-F149-310F-11B6FDD20C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310" y="2753833"/>
            <a:ext cx="3208320" cy="89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63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and Content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9CB23D7E-AAE1-EAF7-435B-4B4CADA40748}"/>
              </a:ext>
            </a:extLst>
          </p:cNvPr>
          <p:cNvSpPr/>
          <p:nvPr userDrawn="1"/>
        </p:nvSpPr>
        <p:spPr>
          <a:xfrm>
            <a:off x="331491" y="675231"/>
            <a:ext cx="5193792" cy="52827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C5EDE23-710D-CB4A-1B57-1E2F8FA8DB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53" y="941986"/>
            <a:ext cx="4384736" cy="4619938"/>
          </a:xfrm>
          <a:prstGeom prst="rect">
            <a:avLst/>
          </a:prstGeom>
          <a:noFill/>
        </p:spPr>
        <p:txBody>
          <a:bodyPr anchor="ctr">
            <a:noAutofit/>
          </a:bodyPr>
          <a:lstStyle>
            <a:lvl1pPr algn="ctr"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AB32820-7601-E5EF-5C86-F4321F6E828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557793"/>
            <a:ext cx="5552091" cy="576822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352425" indent="-214313">
              <a:buClr>
                <a:schemeClr val="accent1"/>
              </a:buClr>
              <a:tabLst/>
              <a:defRPr sz="1800">
                <a:latin typeface="Century Gothic" panose="020B0502020202020204" pitchFamily="34" charset="0"/>
              </a:defRPr>
            </a:lvl1pPr>
            <a:lvl2pPr marL="811213" indent="-215900">
              <a:buClr>
                <a:schemeClr val="accent1"/>
              </a:buClr>
              <a:tabLst/>
              <a:defRPr sz="1800"/>
            </a:lvl2pPr>
            <a:lvl3pPr marL="1257300" indent="-204788">
              <a:buClr>
                <a:schemeClr val="accent1"/>
              </a:buClr>
              <a:buFont typeface="Wingdings" panose="05000000000000000000" pitchFamily="2" charset="2"/>
              <a:buChar char="§"/>
              <a:tabLst/>
              <a:defRPr sz="1800"/>
            </a:lvl3pPr>
          </a:lstStyle>
          <a:p>
            <a:r>
              <a:rPr lang="en-US"/>
              <a:t>Introduction</a:t>
            </a:r>
          </a:p>
          <a:p>
            <a:r>
              <a:rPr lang="en-US"/>
              <a:t>Building confidence</a:t>
            </a:r>
          </a:p>
          <a:p>
            <a:r>
              <a:rPr lang="en-US"/>
              <a:t>Engaging the audience</a:t>
            </a:r>
          </a:p>
          <a:p>
            <a:r>
              <a:rPr lang="en-US"/>
              <a:t>Visual aids</a:t>
            </a:r>
          </a:p>
          <a:p>
            <a:r>
              <a:rPr lang="en-US"/>
              <a:t>Final tips &amp; takeaways</a:t>
            </a:r>
          </a:p>
          <a:p>
            <a:pPr lvl="1"/>
            <a:r>
              <a:rPr lang="en-US"/>
              <a:t>Second</a:t>
            </a:r>
          </a:p>
          <a:p>
            <a:pPr lvl="2"/>
            <a:r>
              <a:rPr lang="en-US"/>
              <a:t>Third</a:t>
            </a:r>
          </a:p>
          <a:p>
            <a:pPr lvl="1"/>
            <a:endParaRPr lang="en-US"/>
          </a:p>
          <a:p>
            <a:pPr lvl="2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45BEA-DB0A-7FFE-2A87-6C04C52B0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23478" y="6356350"/>
            <a:ext cx="1357333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</a:defRPr>
            </a:lvl1pPr>
          </a:lstStyle>
          <a:p>
            <a:fld id="{17BE06D8-9E4B-46AF-B90C-0F3BF8536AA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CADF83D-DBE0-E92B-36A1-6E002C157D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2" y="6252660"/>
            <a:ext cx="928960" cy="2599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69333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0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1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0.xml"/><Relationship Id="rId21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20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07.xml"/><Relationship Id="rId19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Relationship Id="rId2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B2E97E-15DE-483A-BC27-7919C8F1A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2857"/>
            <a:ext cx="11582400" cy="7017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DC98E-7479-4F84-A93B-DC74ECFC0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799" y="2085975"/>
            <a:ext cx="11582399" cy="3705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3BF3AD1-F051-48A5-AB7D-BDA84812B4BB}"/>
              </a:ext>
            </a:extLst>
          </p:cNvPr>
          <p:cNvCxnSpPr/>
          <p:nvPr userDrawn="1"/>
        </p:nvCxnSpPr>
        <p:spPr>
          <a:xfrm>
            <a:off x="396691" y="957194"/>
            <a:ext cx="597962" cy="0"/>
          </a:xfrm>
          <a:prstGeom prst="line">
            <a:avLst/>
          </a:prstGeom>
          <a:ln w="76200">
            <a:solidFill>
              <a:srgbClr val="EC51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799997D-9151-4456-8CAB-50AC1F60D7A4}"/>
              </a:ext>
            </a:extLst>
          </p:cNvPr>
          <p:cNvGrpSpPr/>
          <p:nvPr userDrawn="1"/>
        </p:nvGrpSpPr>
        <p:grpSpPr>
          <a:xfrm>
            <a:off x="304801" y="6126480"/>
            <a:ext cx="11582400" cy="426715"/>
            <a:chOff x="304801" y="6126480"/>
            <a:chExt cx="11582400" cy="426715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53E2499-F978-4E01-86C9-1D087E586B53}"/>
                </a:ext>
              </a:extLst>
            </p:cNvPr>
            <p:cNvSpPr/>
            <p:nvPr userDrawn="1"/>
          </p:nvSpPr>
          <p:spPr>
            <a:xfrm>
              <a:off x="304801" y="6126480"/>
              <a:ext cx="11582400" cy="426715"/>
            </a:xfrm>
            <a:prstGeom prst="rect">
              <a:avLst/>
            </a:prstGeom>
            <a:solidFill>
              <a:srgbClr val="1A49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F24C7791-83CB-425B-A392-60C4676C89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3">
              <a:extLst>
                <a:ext uri="{96DAC541-7B7A-43D3-8B79-37D633B846F1}">
                  <asvg:svgBlip xmlns:asvg="http://schemas.microsoft.com/office/drawing/2016/SVG/main" r:embed="rId54"/>
                </a:ext>
              </a:extLst>
            </a:blip>
            <a:stretch>
              <a:fillRect/>
            </a:stretch>
          </p:blipFill>
          <p:spPr>
            <a:xfrm>
              <a:off x="10818536" y="6181797"/>
              <a:ext cx="744012" cy="316080"/>
            </a:xfrm>
            <a:prstGeom prst="rect">
              <a:avLst/>
            </a:prstGeom>
          </p:spPr>
        </p:pic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74664AB-B457-4A4B-8D7F-46B20E66F28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490857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B490B93-C18D-4D67-8A52-86F2EF21003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523015" y="6240625"/>
              <a:ext cx="0" cy="198425"/>
            </a:xfrm>
            <a:prstGeom prst="line">
              <a:avLst/>
            </a:prstGeom>
            <a:ln w="28575">
              <a:solidFill>
                <a:srgbClr val="EC515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EE57A-77BE-438D-9286-6127CD6E56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0" y="6157275"/>
            <a:ext cx="977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4608011-E589-4CE4-8A5F-AF951B8FB1AD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7BCE5C-2F54-4920-9F7A-D0ABAFE3C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6320" y="6157275"/>
            <a:ext cx="7741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4C59B-F619-47F9-85E1-B0EA8C4B5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9988" y="6170673"/>
            <a:ext cx="586986" cy="3383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F477D24C-55BC-4150-BC77-7526DE4131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2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3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3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3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3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3000"/>
        </a:lnSpc>
        <a:spcBef>
          <a:spcPts val="60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2">
          <p15:clr>
            <a:srgbClr val="F26B43"/>
          </p15:clr>
        </p15:guide>
        <p15:guide id="2" pos="7488">
          <p15:clr>
            <a:srgbClr val="F26B43"/>
          </p15:clr>
        </p15:guide>
        <p15:guide id="3" orient="horz" pos="4128">
          <p15:clr>
            <a:srgbClr val="F26B43"/>
          </p15:clr>
        </p15:guide>
        <p15:guide id="4" orient="horz" pos="19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6C7B76-612C-4704-AEDD-29D595832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083FD-0BD5-4EB3-BB22-739650D54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E95E4-7E77-4453-955B-AFE8B388A4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6F988-02C3-4092-84BC-2596EB1446EF}" type="datetime1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BDF5F-91E5-4AF6-BCB4-9CC03B5AA0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Children's Cabinet - July 2024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A18CF-E4C6-4218-8856-E6366402C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DCDA8-D49E-4ED9-BD02-1002F0870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3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6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058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  <p:sldLayoutId id="2147483880" r:id="rId18"/>
    <p:sldLayoutId id="2147483881" r:id="rId19"/>
    <p:sldLayoutId id="2147483882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19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  <p:sldLayoutId id="2147483897" r:id="rId14"/>
    <p:sldLayoutId id="2147483898" r:id="rId15"/>
    <p:sldLayoutId id="2147483899" r:id="rId16"/>
    <p:sldLayoutId id="2147483900" r:id="rId17"/>
    <p:sldLayoutId id="2147483901" r:id="rId18"/>
    <p:sldLayoutId id="2147483902" r:id="rId19"/>
    <p:sldLayoutId id="2147483903" r:id="rId20"/>
    <p:sldLayoutId id="2147483904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8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2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8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8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8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8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8235" y="937867"/>
            <a:ext cx="11814313" cy="1311275"/>
          </a:xfrm>
        </p:spPr>
        <p:txBody>
          <a:bodyPr>
            <a:noAutofit/>
          </a:bodyPr>
          <a:lstStyle/>
          <a:p>
            <a:pPr algn="l"/>
            <a:r>
              <a:rPr lang="en-US" sz="6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Children’s Cabinet</a:t>
            </a:r>
            <a:br>
              <a:rPr lang="en-US" sz="6000" b="1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r>
              <a:rPr lang="en-US" sz="6000" dirty="0">
                <a:solidFill>
                  <a:schemeClr val="accent1"/>
                </a:solidFill>
                <a:latin typeface="Century Gothic" panose="020B0502020202020204" pitchFamily="34" charset="0"/>
              </a:rPr>
              <a:t>March 23</a:t>
            </a:r>
            <a:r>
              <a:rPr lang="en-US" sz="6000" baseline="30000" dirty="0">
                <a:solidFill>
                  <a:schemeClr val="accent1"/>
                </a:solidFill>
                <a:latin typeface="Century Gothic" panose="020B0502020202020204" pitchFamily="34" charset="0"/>
              </a:rPr>
              <a:t>rd</a:t>
            </a:r>
            <a:r>
              <a:rPr lang="en-US" sz="6000" dirty="0">
                <a:solidFill>
                  <a:schemeClr val="accent1"/>
                </a:solidFill>
                <a:latin typeface="Century Gothic" panose="020B0502020202020204" pitchFamily="34" charset="0"/>
              </a:rPr>
              <a:t>, 2026</a:t>
            </a:r>
          </a:p>
        </p:txBody>
      </p:sp>
      <p:pic>
        <p:nvPicPr>
          <p:cNvPr id="1026" name="Picture 2" descr="https://lh4.googleusercontent.com/kos4V8j7vCsqstF_adoQefQwf6kvmd0VmnSEFlrvrmjkLsjHceE6TVqj38565uHD3mo-1KrUg712WZyClzvKmPtj4qDxoTUly4M-1xG1C2GFxZu1jhpnLcsHCzQkngCogdkWZA2S">
            <a:extLst>
              <a:ext uri="{FF2B5EF4-FFF2-40B4-BE49-F238E27FC236}">
                <a16:creationId xmlns:a16="http://schemas.microsoft.com/office/drawing/2014/main" id="{D7968635-A3DD-4F0C-A17C-0CFC2C07E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862" y="5932487"/>
            <a:ext cx="3876675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949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F1B65-DFC9-02DB-E549-31536DD96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E6E9F-5838-CF79-DB75-87BA70961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477" y="174317"/>
            <a:ext cx="11311091" cy="571753"/>
          </a:xfrm>
        </p:spPr>
        <p:txBody>
          <a:bodyPr/>
          <a:lstStyle/>
          <a:p>
            <a:r>
              <a:rPr lang="en-US" dirty="0"/>
              <a:t>Action Plan: Milestone Tracker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458F26E-F512-A738-1F36-EBEF2CD654B7}"/>
              </a:ext>
            </a:extLst>
          </p:cNvPr>
          <p:cNvSpPr/>
          <p:nvPr/>
        </p:nvSpPr>
        <p:spPr>
          <a:xfrm>
            <a:off x="225762" y="202353"/>
            <a:ext cx="725715" cy="362857"/>
          </a:xfrm>
          <a:prstGeom prst="ellips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D7C2C97-CD13-AEE0-97A6-19C9B8963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30" y="796103"/>
            <a:ext cx="11454230" cy="59325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BA950C-FC31-13BD-931F-2B467E49E049}"/>
              </a:ext>
            </a:extLst>
          </p:cNvPr>
          <p:cNvSpPr txBox="1"/>
          <p:nvPr/>
        </p:nvSpPr>
        <p:spPr>
          <a:xfrm>
            <a:off x="6904382" y="82494"/>
            <a:ext cx="4997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Outlines key milestones, target timing for completion and status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8BFA63-EBF1-134E-9E5C-6DFBD5C43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BE06D8-9E4B-46AF-B90C-0F3BF8536AA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86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2DB26-5618-597C-5048-E4F343623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F201D-76FB-9E7F-92B8-C15951504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477" y="202353"/>
            <a:ext cx="11311091" cy="571753"/>
          </a:xfrm>
        </p:spPr>
        <p:txBody>
          <a:bodyPr/>
          <a:lstStyle/>
          <a:p>
            <a:r>
              <a:rPr lang="en-US" dirty="0"/>
              <a:t>Action Plan: Detailed Workplan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EB7E825-6DE6-04CF-4172-61B2EFF72549}"/>
              </a:ext>
            </a:extLst>
          </p:cNvPr>
          <p:cNvSpPr/>
          <p:nvPr/>
        </p:nvSpPr>
        <p:spPr>
          <a:xfrm>
            <a:off x="225762" y="202353"/>
            <a:ext cx="725715" cy="362857"/>
          </a:xfrm>
          <a:prstGeom prst="ellips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6C7389-099D-F91D-A420-EC648DB6E4C7}"/>
              </a:ext>
            </a:extLst>
          </p:cNvPr>
          <p:cNvSpPr txBox="1"/>
          <p:nvPr/>
        </p:nvSpPr>
        <p:spPr>
          <a:xfrm>
            <a:off x="6968595" y="127775"/>
            <a:ext cx="4997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Defines detailed activities, owners, timelines and status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AD9AD-CF78-2269-75EA-38DB189E74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BE06D8-9E4B-46AF-B90C-0F3BF8536AA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42B8D54-51B4-2A08-05FD-7860090F8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940" y="863674"/>
            <a:ext cx="10376120" cy="537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62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3A0BF-2BEF-7178-01EE-E3B5EAFED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872D0-3775-EDF0-0446-A4067D967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477" y="192922"/>
            <a:ext cx="11311091" cy="571753"/>
          </a:xfrm>
        </p:spPr>
        <p:txBody>
          <a:bodyPr/>
          <a:lstStyle/>
          <a:p>
            <a:r>
              <a:rPr lang="en-US" dirty="0"/>
              <a:t>Data Collection and Monitoring Plan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BDB963D-33CF-4966-7A63-E4DB83728987}"/>
              </a:ext>
            </a:extLst>
          </p:cNvPr>
          <p:cNvSpPr/>
          <p:nvPr/>
        </p:nvSpPr>
        <p:spPr>
          <a:xfrm>
            <a:off x="225762" y="202353"/>
            <a:ext cx="725715" cy="362857"/>
          </a:xfrm>
          <a:prstGeom prst="ellips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F28199-4EFC-6454-AE19-9342FA17ECC4}"/>
              </a:ext>
            </a:extLst>
          </p:cNvPr>
          <p:cNvSpPr txBox="1"/>
          <p:nvPr/>
        </p:nvSpPr>
        <p:spPr>
          <a:xfrm>
            <a:off x="7511935" y="91603"/>
            <a:ext cx="457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Identifies data sources and definitions for success and outcome measures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09520D-59BE-2FA3-2671-FC906AD3F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BE06D8-9E4B-46AF-B90C-0F3BF8536AA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22AC2F-FA8C-B09F-8C20-77BFA8452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762" y="865994"/>
            <a:ext cx="11631458" cy="535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84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8FFB0-3DF4-C2AA-7ADF-E9920E8D1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BEAD4-27F5-52C7-A886-AB9A13819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1" y="215412"/>
            <a:ext cx="11419101" cy="571753"/>
          </a:xfrm>
        </p:spPr>
        <p:txBody>
          <a:bodyPr/>
          <a:lstStyle/>
          <a:p>
            <a:r>
              <a:rPr lang="en-US" dirty="0"/>
              <a:t>Discussion and Next Steps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F5FBD9-9252-8E8A-71E5-8EF23E980713}"/>
              </a:ext>
            </a:extLst>
          </p:cNvPr>
          <p:cNvSpPr txBox="1"/>
          <p:nvPr/>
        </p:nvSpPr>
        <p:spPr>
          <a:xfrm>
            <a:off x="427906" y="2065941"/>
            <a:ext cx="112605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At our next meeting, we plan to discuss the Cabinet’s approach to: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Enhancing community engagement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Establishing a framework for selecting high-impact focus areas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 follow-up to this meeting, we will be distributing an initial list of the focus area selection criteria and potential focus areas that we discussed last year.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1FA1A1-AFA0-0E25-E708-BA3DA30F6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BE06D8-9E4B-46AF-B90C-0F3BF8536AA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9695FA5-F12B-E01D-C4C1-D0D530AB2810}"/>
              </a:ext>
            </a:extLst>
          </p:cNvPr>
          <p:cNvSpPr/>
          <p:nvPr/>
        </p:nvSpPr>
        <p:spPr>
          <a:xfrm>
            <a:off x="396263" y="1098740"/>
            <a:ext cx="11399472" cy="1209745"/>
          </a:xfrm>
          <a:prstGeom prst="roundRect">
            <a:avLst>
              <a:gd name="adj" fmla="val 118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32A77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For Discussion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1" u="none" strike="noStrike" kern="1200" cap="none" spc="0" normalizeH="0" baseline="0" noProof="0" dirty="0">
              <a:ln>
                <a:noFill/>
              </a:ln>
              <a:solidFill>
                <a:srgbClr val="032A77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32A77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Any questions, comments or feedback on where we’re headed this year?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32A77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Any priorities for this year that are not yet reflected here?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32A77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041EB6-1EA2-325F-DC78-36EB9FA6CCA2}"/>
              </a:ext>
            </a:extLst>
          </p:cNvPr>
          <p:cNvSpPr txBox="1"/>
          <p:nvPr/>
        </p:nvSpPr>
        <p:spPr>
          <a:xfrm>
            <a:off x="1341619" y="4569234"/>
            <a:ext cx="101108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8519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Before the May meeting, we ask that you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68519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review the initial list of selection criteria and focus areas and fill out a feedback form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85190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 propose any additional selection criteria and focus areas that you would like the Children’s Cabinet to consider. </a:t>
            </a:r>
          </a:p>
        </p:txBody>
      </p:sp>
      <p:pic>
        <p:nvPicPr>
          <p:cNvPr id="10" name="Graphic 9" descr="Checkbox Checked with solid fill">
            <a:extLst>
              <a:ext uri="{FF2B5EF4-FFF2-40B4-BE49-F238E27FC236}">
                <a16:creationId xmlns:a16="http://schemas.microsoft.com/office/drawing/2014/main" id="{069FFC02-5C28-B989-05B5-5B93DB783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646" y="4374265"/>
            <a:ext cx="1349577" cy="134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02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283B1-104C-1A38-0BC6-39DFDD1D0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  <a:br>
              <a:rPr lang="en-US" dirty="0"/>
            </a:br>
            <a:br>
              <a:rPr lang="en-US" dirty="0"/>
            </a:br>
            <a:r>
              <a:rPr lang="en-US" sz="3400" dirty="0"/>
              <a:t>Children’s Cabinet Strategic Plan 2026-2030 </a:t>
            </a:r>
            <a:br>
              <a:rPr lang="en-US" sz="3400" dirty="0"/>
            </a:br>
            <a:br>
              <a:rPr lang="en-US" sz="3400" dirty="0"/>
            </a:br>
            <a:r>
              <a:rPr lang="en-US" sz="3000" b="0" i="1" dirty="0"/>
              <a:t>Excerpt: Goals, Objectives, Initiatives, and Measures</a:t>
            </a:r>
          </a:p>
        </p:txBody>
      </p:sp>
    </p:spTree>
    <p:extLst>
      <p:ext uri="{BB962C8B-B14F-4D97-AF65-F5344CB8AC3E}">
        <p14:creationId xmlns:p14="http://schemas.microsoft.com/office/powerpoint/2010/main" val="3867469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A84E3-30A3-E450-F429-D027509E2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AC81D254-0E4E-D3A4-D3E6-65F4366DB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7" y="6521948"/>
            <a:ext cx="1621496" cy="33855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464E632-6E4A-ED66-3ADC-DCE8A9A66B82}"/>
              </a:ext>
            </a:extLst>
          </p:cNvPr>
          <p:cNvSpPr/>
          <p:nvPr/>
        </p:nvSpPr>
        <p:spPr>
          <a:xfrm>
            <a:off x="0" y="-1"/>
            <a:ext cx="12192000" cy="731811"/>
          </a:xfrm>
          <a:prstGeom prst="rect">
            <a:avLst/>
          </a:prstGeom>
          <a:solidFill>
            <a:srgbClr val="D9E5F3"/>
          </a:solidFill>
          <a:ln>
            <a:solidFill>
              <a:srgbClr val="D9E5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04E0159-BF77-DCAD-153A-F4DE52946FA9}"/>
              </a:ext>
            </a:extLst>
          </p:cNvPr>
          <p:cNvSpPr txBox="1">
            <a:spLocks/>
          </p:cNvSpPr>
          <p:nvPr/>
        </p:nvSpPr>
        <p:spPr>
          <a:xfrm>
            <a:off x="197443" y="98445"/>
            <a:ext cx="11084438" cy="571753"/>
          </a:xfr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32A77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Children’s Cabinet: Mission, Vision, and Goals</a:t>
            </a:r>
          </a:p>
        </p:txBody>
      </p:sp>
      <p:sp>
        <p:nvSpPr>
          <p:cNvPr id="3" name="Isosceles Triangle 14">
            <a:extLst>
              <a:ext uri="{FF2B5EF4-FFF2-40B4-BE49-F238E27FC236}">
                <a16:creationId xmlns:a16="http://schemas.microsoft.com/office/drawing/2014/main" id="{0E1BE205-B34A-01BE-7F34-4F19E8DC50C5}"/>
              </a:ext>
            </a:extLst>
          </p:cNvPr>
          <p:cNvSpPr/>
          <p:nvPr/>
        </p:nvSpPr>
        <p:spPr>
          <a:xfrm>
            <a:off x="425557" y="1160632"/>
            <a:ext cx="11480850" cy="5213011"/>
          </a:xfrm>
          <a:prstGeom prst="triangle">
            <a:avLst>
              <a:gd name="adj" fmla="val 5050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858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C2F7BB5-5E78-5AF6-8E9D-FA46A3BDABE7}"/>
              </a:ext>
            </a:extLst>
          </p:cNvPr>
          <p:cNvSpPr/>
          <p:nvPr/>
        </p:nvSpPr>
        <p:spPr>
          <a:xfrm>
            <a:off x="425556" y="4751988"/>
            <a:ext cx="3380065" cy="1544954"/>
          </a:xfrm>
          <a:custGeom>
            <a:avLst/>
            <a:gdLst>
              <a:gd name="connsiteX0" fmla="*/ 0 w 2719916"/>
              <a:gd name="connsiteY0" fmla="*/ 135996 h 1359958"/>
              <a:gd name="connsiteX1" fmla="*/ 135996 w 2719916"/>
              <a:gd name="connsiteY1" fmla="*/ 0 h 1359958"/>
              <a:gd name="connsiteX2" fmla="*/ 2583920 w 2719916"/>
              <a:gd name="connsiteY2" fmla="*/ 0 h 1359958"/>
              <a:gd name="connsiteX3" fmla="*/ 2719916 w 2719916"/>
              <a:gd name="connsiteY3" fmla="*/ 135996 h 1359958"/>
              <a:gd name="connsiteX4" fmla="*/ 2719916 w 2719916"/>
              <a:gd name="connsiteY4" fmla="*/ 1223962 h 1359958"/>
              <a:gd name="connsiteX5" fmla="*/ 2583920 w 2719916"/>
              <a:gd name="connsiteY5" fmla="*/ 1359958 h 1359958"/>
              <a:gd name="connsiteX6" fmla="*/ 135996 w 2719916"/>
              <a:gd name="connsiteY6" fmla="*/ 1359958 h 1359958"/>
              <a:gd name="connsiteX7" fmla="*/ 0 w 2719916"/>
              <a:gd name="connsiteY7" fmla="*/ 1223962 h 1359958"/>
              <a:gd name="connsiteX8" fmla="*/ 0 w 2719916"/>
              <a:gd name="connsiteY8" fmla="*/ 135996 h 13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9916" h="1359958">
                <a:moveTo>
                  <a:pt x="0" y="135996"/>
                </a:moveTo>
                <a:cubicBezTo>
                  <a:pt x="0" y="60887"/>
                  <a:pt x="60887" y="0"/>
                  <a:pt x="135996" y="0"/>
                </a:cubicBezTo>
                <a:lnTo>
                  <a:pt x="2583920" y="0"/>
                </a:lnTo>
                <a:cubicBezTo>
                  <a:pt x="2659029" y="0"/>
                  <a:pt x="2719916" y="60887"/>
                  <a:pt x="2719916" y="135996"/>
                </a:cubicBezTo>
                <a:lnTo>
                  <a:pt x="2719916" y="1223962"/>
                </a:lnTo>
                <a:cubicBezTo>
                  <a:pt x="2719916" y="1299071"/>
                  <a:pt x="2659029" y="1359958"/>
                  <a:pt x="2583920" y="1359958"/>
                </a:cubicBezTo>
                <a:lnTo>
                  <a:pt x="135996" y="1359958"/>
                </a:lnTo>
                <a:cubicBezTo>
                  <a:pt x="60887" y="1359958"/>
                  <a:pt x="0" y="1299071"/>
                  <a:pt x="0" y="1223962"/>
                </a:cubicBezTo>
                <a:lnTo>
                  <a:pt x="0" y="13599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 1: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interagency coordination and leadership that drives improvement in the well-being of Rhode Island’s children and youth.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E8C128D-2CE6-07A7-331D-3C17D2119BA2}"/>
              </a:ext>
            </a:extLst>
          </p:cNvPr>
          <p:cNvSpPr/>
          <p:nvPr/>
        </p:nvSpPr>
        <p:spPr>
          <a:xfrm>
            <a:off x="4369239" y="4741541"/>
            <a:ext cx="3380065" cy="1555399"/>
          </a:xfrm>
          <a:custGeom>
            <a:avLst/>
            <a:gdLst>
              <a:gd name="connsiteX0" fmla="*/ 0 w 2719916"/>
              <a:gd name="connsiteY0" fmla="*/ 135996 h 1359958"/>
              <a:gd name="connsiteX1" fmla="*/ 135996 w 2719916"/>
              <a:gd name="connsiteY1" fmla="*/ 0 h 1359958"/>
              <a:gd name="connsiteX2" fmla="*/ 2583920 w 2719916"/>
              <a:gd name="connsiteY2" fmla="*/ 0 h 1359958"/>
              <a:gd name="connsiteX3" fmla="*/ 2719916 w 2719916"/>
              <a:gd name="connsiteY3" fmla="*/ 135996 h 1359958"/>
              <a:gd name="connsiteX4" fmla="*/ 2719916 w 2719916"/>
              <a:gd name="connsiteY4" fmla="*/ 1223962 h 1359958"/>
              <a:gd name="connsiteX5" fmla="*/ 2583920 w 2719916"/>
              <a:gd name="connsiteY5" fmla="*/ 1359958 h 1359958"/>
              <a:gd name="connsiteX6" fmla="*/ 135996 w 2719916"/>
              <a:gd name="connsiteY6" fmla="*/ 1359958 h 1359958"/>
              <a:gd name="connsiteX7" fmla="*/ 0 w 2719916"/>
              <a:gd name="connsiteY7" fmla="*/ 1223962 h 1359958"/>
              <a:gd name="connsiteX8" fmla="*/ 0 w 2719916"/>
              <a:gd name="connsiteY8" fmla="*/ 135996 h 13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9916" h="1359958">
                <a:moveTo>
                  <a:pt x="0" y="135996"/>
                </a:moveTo>
                <a:cubicBezTo>
                  <a:pt x="0" y="60887"/>
                  <a:pt x="60887" y="0"/>
                  <a:pt x="135996" y="0"/>
                </a:cubicBezTo>
                <a:lnTo>
                  <a:pt x="2583920" y="0"/>
                </a:lnTo>
                <a:cubicBezTo>
                  <a:pt x="2659029" y="0"/>
                  <a:pt x="2719916" y="60887"/>
                  <a:pt x="2719916" y="135996"/>
                </a:cubicBezTo>
                <a:lnTo>
                  <a:pt x="2719916" y="1223962"/>
                </a:lnTo>
                <a:cubicBezTo>
                  <a:pt x="2719916" y="1299071"/>
                  <a:pt x="2659029" y="1359958"/>
                  <a:pt x="2583920" y="1359958"/>
                </a:cubicBezTo>
                <a:lnTo>
                  <a:pt x="135996" y="1359958"/>
                </a:lnTo>
                <a:cubicBezTo>
                  <a:pt x="60887" y="1359958"/>
                  <a:pt x="0" y="1299071"/>
                  <a:pt x="0" y="1223962"/>
                </a:cubicBezTo>
                <a:lnTo>
                  <a:pt x="0" y="13599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 2: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Strengthen the Children’s Cabinet’s capacity to execute on its Mission.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A214C9C-AC62-0393-7C59-7D4BF4C6D046}"/>
              </a:ext>
            </a:extLst>
          </p:cNvPr>
          <p:cNvSpPr/>
          <p:nvPr/>
        </p:nvSpPr>
        <p:spPr>
          <a:xfrm>
            <a:off x="8312922" y="4741541"/>
            <a:ext cx="3380065" cy="1555399"/>
          </a:xfrm>
          <a:custGeom>
            <a:avLst/>
            <a:gdLst>
              <a:gd name="connsiteX0" fmla="*/ 0 w 2719916"/>
              <a:gd name="connsiteY0" fmla="*/ 135996 h 1359958"/>
              <a:gd name="connsiteX1" fmla="*/ 135996 w 2719916"/>
              <a:gd name="connsiteY1" fmla="*/ 0 h 1359958"/>
              <a:gd name="connsiteX2" fmla="*/ 2583920 w 2719916"/>
              <a:gd name="connsiteY2" fmla="*/ 0 h 1359958"/>
              <a:gd name="connsiteX3" fmla="*/ 2719916 w 2719916"/>
              <a:gd name="connsiteY3" fmla="*/ 135996 h 1359958"/>
              <a:gd name="connsiteX4" fmla="*/ 2719916 w 2719916"/>
              <a:gd name="connsiteY4" fmla="*/ 1223962 h 1359958"/>
              <a:gd name="connsiteX5" fmla="*/ 2583920 w 2719916"/>
              <a:gd name="connsiteY5" fmla="*/ 1359958 h 1359958"/>
              <a:gd name="connsiteX6" fmla="*/ 135996 w 2719916"/>
              <a:gd name="connsiteY6" fmla="*/ 1359958 h 1359958"/>
              <a:gd name="connsiteX7" fmla="*/ 0 w 2719916"/>
              <a:gd name="connsiteY7" fmla="*/ 1223962 h 1359958"/>
              <a:gd name="connsiteX8" fmla="*/ 0 w 2719916"/>
              <a:gd name="connsiteY8" fmla="*/ 135996 h 13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9916" h="1359958">
                <a:moveTo>
                  <a:pt x="0" y="135996"/>
                </a:moveTo>
                <a:cubicBezTo>
                  <a:pt x="0" y="60887"/>
                  <a:pt x="60887" y="0"/>
                  <a:pt x="135996" y="0"/>
                </a:cubicBezTo>
                <a:lnTo>
                  <a:pt x="2583920" y="0"/>
                </a:lnTo>
                <a:cubicBezTo>
                  <a:pt x="2659029" y="0"/>
                  <a:pt x="2719916" y="60887"/>
                  <a:pt x="2719916" y="135996"/>
                </a:cubicBezTo>
                <a:lnTo>
                  <a:pt x="2719916" y="1223962"/>
                </a:lnTo>
                <a:cubicBezTo>
                  <a:pt x="2719916" y="1299071"/>
                  <a:pt x="2659029" y="1359958"/>
                  <a:pt x="2583920" y="1359958"/>
                </a:cubicBezTo>
                <a:lnTo>
                  <a:pt x="135996" y="1359958"/>
                </a:lnTo>
                <a:cubicBezTo>
                  <a:pt x="60887" y="1359958"/>
                  <a:pt x="0" y="1299071"/>
                  <a:pt x="0" y="1223962"/>
                </a:cubicBezTo>
                <a:lnTo>
                  <a:pt x="0" y="13599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 3: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Align and maximize available funding to advance interagency priorities.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E035D27C-8F20-A63E-C52A-2E4F77034F79}"/>
              </a:ext>
            </a:extLst>
          </p:cNvPr>
          <p:cNvSpPr/>
          <p:nvPr/>
        </p:nvSpPr>
        <p:spPr>
          <a:xfrm>
            <a:off x="1366254" y="3839525"/>
            <a:ext cx="2439367" cy="830540"/>
          </a:xfrm>
          <a:custGeom>
            <a:avLst/>
            <a:gdLst>
              <a:gd name="connsiteX0" fmla="*/ 0 w 8128000"/>
              <a:gd name="connsiteY0" fmla="*/ 193919 h 1939191"/>
              <a:gd name="connsiteX1" fmla="*/ 193919 w 8128000"/>
              <a:gd name="connsiteY1" fmla="*/ 0 h 1939191"/>
              <a:gd name="connsiteX2" fmla="*/ 7934081 w 8128000"/>
              <a:gd name="connsiteY2" fmla="*/ 0 h 1939191"/>
              <a:gd name="connsiteX3" fmla="*/ 8128000 w 8128000"/>
              <a:gd name="connsiteY3" fmla="*/ 193919 h 1939191"/>
              <a:gd name="connsiteX4" fmla="*/ 8128000 w 8128000"/>
              <a:gd name="connsiteY4" fmla="*/ 1745272 h 1939191"/>
              <a:gd name="connsiteX5" fmla="*/ 7934081 w 8128000"/>
              <a:gd name="connsiteY5" fmla="*/ 1939191 h 1939191"/>
              <a:gd name="connsiteX6" fmla="*/ 193919 w 8128000"/>
              <a:gd name="connsiteY6" fmla="*/ 1939191 h 1939191"/>
              <a:gd name="connsiteX7" fmla="*/ 0 w 8128000"/>
              <a:gd name="connsiteY7" fmla="*/ 1745272 h 1939191"/>
              <a:gd name="connsiteX8" fmla="*/ 0 w 8128000"/>
              <a:gd name="connsiteY8" fmla="*/ 193919 h 19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1939191">
                <a:moveTo>
                  <a:pt x="0" y="193919"/>
                </a:moveTo>
                <a:cubicBezTo>
                  <a:pt x="0" y="86820"/>
                  <a:pt x="86820" y="0"/>
                  <a:pt x="193919" y="0"/>
                </a:cubicBezTo>
                <a:lnTo>
                  <a:pt x="7934081" y="0"/>
                </a:lnTo>
                <a:cubicBezTo>
                  <a:pt x="8041180" y="0"/>
                  <a:pt x="8128000" y="86820"/>
                  <a:pt x="8128000" y="193919"/>
                </a:cubicBezTo>
                <a:lnTo>
                  <a:pt x="8128000" y="1745272"/>
                </a:lnTo>
                <a:cubicBezTo>
                  <a:pt x="8128000" y="1852371"/>
                  <a:pt x="8041180" y="1939191"/>
                  <a:pt x="7934081" y="1939191"/>
                </a:cubicBezTo>
                <a:lnTo>
                  <a:pt x="193919" y="1939191"/>
                </a:lnTo>
                <a:cubicBezTo>
                  <a:pt x="86820" y="1939191"/>
                  <a:pt x="0" y="1852371"/>
                  <a:pt x="0" y="1745272"/>
                </a:cubicBezTo>
                <a:lnTo>
                  <a:pt x="0" y="193919"/>
                </a:lnTo>
                <a:close/>
              </a:path>
            </a:pathLst>
          </a:custGeom>
          <a:ln>
            <a:solidFill>
              <a:schemeClr val="accent3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48590" rIns="148591" bIns="148590" numCol="1" spcCol="1270" anchor="ctr" anchorCtr="0">
            <a:noAutofit/>
          </a:bodyPr>
          <a:lstStyle/>
          <a:p>
            <a:pPr marL="0" marR="0" lvl="0" indent="0" algn="ctr" defTabSz="1733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External Stakeholders</a:t>
            </a:r>
          </a:p>
          <a:p>
            <a:pPr marL="0" marR="0" lvl="0" indent="0" algn="ctr" defTabSz="1733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(Rhode Island Children and Youth)</a:t>
            </a:r>
          </a:p>
        </p:txBody>
      </p:sp>
      <p:sp>
        <p:nvSpPr>
          <p:cNvPr id="11" name="Rounded Rectangle 10" descr="Connections with solid fill">
            <a:extLst>
              <a:ext uri="{FF2B5EF4-FFF2-40B4-BE49-F238E27FC236}">
                <a16:creationId xmlns:a16="http://schemas.microsoft.com/office/drawing/2014/main" id="{A3E8B465-FA9D-882A-D727-648B07367A59}"/>
              </a:ext>
            </a:extLst>
          </p:cNvPr>
          <p:cNvSpPr/>
          <p:nvPr/>
        </p:nvSpPr>
        <p:spPr>
          <a:xfrm>
            <a:off x="4369967" y="3843083"/>
            <a:ext cx="912659" cy="830539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C28D466-3AAA-3BE4-9699-BC61EED597D8}"/>
              </a:ext>
            </a:extLst>
          </p:cNvPr>
          <p:cNvSpPr/>
          <p:nvPr/>
        </p:nvSpPr>
        <p:spPr>
          <a:xfrm>
            <a:off x="426284" y="3844748"/>
            <a:ext cx="912659" cy="830539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872E605-09A3-5F6A-941A-85841F8D850E}"/>
              </a:ext>
            </a:extLst>
          </p:cNvPr>
          <p:cNvSpPr/>
          <p:nvPr/>
        </p:nvSpPr>
        <p:spPr>
          <a:xfrm>
            <a:off x="5309936" y="3839524"/>
            <a:ext cx="2439368" cy="830540"/>
          </a:xfrm>
          <a:custGeom>
            <a:avLst/>
            <a:gdLst>
              <a:gd name="connsiteX0" fmla="*/ 0 w 8128000"/>
              <a:gd name="connsiteY0" fmla="*/ 193919 h 1939191"/>
              <a:gd name="connsiteX1" fmla="*/ 193919 w 8128000"/>
              <a:gd name="connsiteY1" fmla="*/ 0 h 1939191"/>
              <a:gd name="connsiteX2" fmla="*/ 7934081 w 8128000"/>
              <a:gd name="connsiteY2" fmla="*/ 0 h 1939191"/>
              <a:gd name="connsiteX3" fmla="*/ 8128000 w 8128000"/>
              <a:gd name="connsiteY3" fmla="*/ 193919 h 1939191"/>
              <a:gd name="connsiteX4" fmla="*/ 8128000 w 8128000"/>
              <a:gd name="connsiteY4" fmla="*/ 1745272 h 1939191"/>
              <a:gd name="connsiteX5" fmla="*/ 7934081 w 8128000"/>
              <a:gd name="connsiteY5" fmla="*/ 1939191 h 1939191"/>
              <a:gd name="connsiteX6" fmla="*/ 193919 w 8128000"/>
              <a:gd name="connsiteY6" fmla="*/ 1939191 h 1939191"/>
              <a:gd name="connsiteX7" fmla="*/ 0 w 8128000"/>
              <a:gd name="connsiteY7" fmla="*/ 1745272 h 1939191"/>
              <a:gd name="connsiteX8" fmla="*/ 0 w 8128000"/>
              <a:gd name="connsiteY8" fmla="*/ 193919 h 19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1939191">
                <a:moveTo>
                  <a:pt x="0" y="193919"/>
                </a:moveTo>
                <a:cubicBezTo>
                  <a:pt x="0" y="86820"/>
                  <a:pt x="86820" y="0"/>
                  <a:pt x="193919" y="0"/>
                </a:cubicBezTo>
                <a:lnTo>
                  <a:pt x="7934081" y="0"/>
                </a:lnTo>
                <a:cubicBezTo>
                  <a:pt x="8041180" y="0"/>
                  <a:pt x="8128000" y="86820"/>
                  <a:pt x="8128000" y="193919"/>
                </a:cubicBezTo>
                <a:lnTo>
                  <a:pt x="8128000" y="1745272"/>
                </a:lnTo>
                <a:cubicBezTo>
                  <a:pt x="8128000" y="1852371"/>
                  <a:pt x="8041180" y="1939191"/>
                  <a:pt x="7934081" y="1939191"/>
                </a:cubicBezTo>
                <a:lnTo>
                  <a:pt x="193919" y="1939191"/>
                </a:lnTo>
                <a:cubicBezTo>
                  <a:pt x="86820" y="1939191"/>
                  <a:pt x="0" y="1852371"/>
                  <a:pt x="0" y="1745272"/>
                </a:cubicBezTo>
                <a:lnTo>
                  <a:pt x="0" y="193919"/>
                </a:lnTo>
                <a:close/>
              </a:path>
            </a:pathLst>
          </a:custGeom>
          <a:ln>
            <a:solidFill>
              <a:schemeClr val="accent3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48590" rIns="148591" bIns="148590" numCol="1" spcCol="1270" anchor="ctr" anchorCtr="0">
            <a:noAutofit/>
          </a:bodyPr>
          <a:lstStyle/>
          <a:p>
            <a:pPr marL="0" marR="0" lvl="0" indent="0" algn="ctr" defTabSz="17335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Organizational Capacity &amp; Effectiveness</a:t>
            </a:r>
          </a:p>
          <a:p>
            <a:pPr marL="0" marR="0" lvl="0" indent="0" algn="ctr" defTabSz="17335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(People, Culture, Infrastructure, Systems, Processes)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BD036B1-DABC-A464-787F-348F8EFB7FAF}"/>
              </a:ext>
            </a:extLst>
          </p:cNvPr>
          <p:cNvSpPr/>
          <p:nvPr/>
        </p:nvSpPr>
        <p:spPr>
          <a:xfrm>
            <a:off x="9253619" y="3844746"/>
            <a:ext cx="2439368" cy="830539"/>
          </a:xfrm>
          <a:custGeom>
            <a:avLst/>
            <a:gdLst>
              <a:gd name="connsiteX0" fmla="*/ 0 w 8128000"/>
              <a:gd name="connsiteY0" fmla="*/ 193919 h 1939191"/>
              <a:gd name="connsiteX1" fmla="*/ 193919 w 8128000"/>
              <a:gd name="connsiteY1" fmla="*/ 0 h 1939191"/>
              <a:gd name="connsiteX2" fmla="*/ 7934081 w 8128000"/>
              <a:gd name="connsiteY2" fmla="*/ 0 h 1939191"/>
              <a:gd name="connsiteX3" fmla="*/ 8128000 w 8128000"/>
              <a:gd name="connsiteY3" fmla="*/ 193919 h 1939191"/>
              <a:gd name="connsiteX4" fmla="*/ 8128000 w 8128000"/>
              <a:gd name="connsiteY4" fmla="*/ 1745272 h 1939191"/>
              <a:gd name="connsiteX5" fmla="*/ 7934081 w 8128000"/>
              <a:gd name="connsiteY5" fmla="*/ 1939191 h 1939191"/>
              <a:gd name="connsiteX6" fmla="*/ 193919 w 8128000"/>
              <a:gd name="connsiteY6" fmla="*/ 1939191 h 1939191"/>
              <a:gd name="connsiteX7" fmla="*/ 0 w 8128000"/>
              <a:gd name="connsiteY7" fmla="*/ 1745272 h 1939191"/>
              <a:gd name="connsiteX8" fmla="*/ 0 w 8128000"/>
              <a:gd name="connsiteY8" fmla="*/ 193919 h 19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128000" h="1939191">
                <a:moveTo>
                  <a:pt x="0" y="193919"/>
                </a:moveTo>
                <a:cubicBezTo>
                  <a:pt x="0" y="86820"/>
                  <a:pt x="86820" y="0"/>
                  <a:pt x="193919" y="0"/>
                </a:cubicBezTo>
                <a:lnTo>
                  <a:pt x="7934081" y="0"/>
                </a:lnTo>
                <a:cubicBezTo>
                  <a:pt x="8041180" y="0"/>
                  <a:pt x="8128000" y="86820"/>
                  <a:pt x="8128000" y="193919"/>
                </a:cubicBezTo>
                <a:lnTo>
                  <a:pt x="8128000" y="1745272"/>
                </a:lnTo>
                <a:cubicBezTo>
                  <a:pt x="8128000" y="1852371"/>
                  <a:pt x="8041180" y="1939191"/>
                  <a:pt x="7934081" y="1939191"/>
                </a:cubicBezTo>
                <a:lnTo>
                  <a:pt x="193919" y="1939191"/>
                </a:lnTo>
                <a:cubicBezTo>
                  <a:pt x="86820" y="1939191"/>
                  <a:pt x="0" y="1852371"/>
                  <a:pt x="0" y="1745272"/>
                </a:cubicBezTo>
                <a:lnTo>
                  <a:pt x="0" y="193919"/>
                </a:lnTo>
                <a:close/>
              </a:path>
            </a:pathLst>
          </a:custGeom>
          <a:ln>
            <a:solidFill>
              <a:schemeClr val="accent3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48590" rIns="148591" bIns="148590" numCol="1" spcCol="1270" anchor="ctr" anchorCtr="0">
            <a:noAutofit/>
          </a:bodyPr>
          <a:lstStyle/>
          <a:p>
            <a:pPr marL="0" marR="0" lvl="0" indent="0" algn="ctr" defTabSz="1733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Financial</a:t>
            </a:r>
          </a:p>
          <a:p>
            <a:pPr marL="0" marR="0" lvl="0" indent="0" algn="ctr" defTabSz="17335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(Sustainability and Efficiency)</a:t>
            </a:r>
          </a:p>
        </p:txBody>
      </p:sp>
      <p:sp>
        <p:nvSpPr>
          <p:cNvPr id="13" name="Rounded Rectangle 12" descr="Money with solid fill">
            <a:extLst>
              <a:ext uri="{FF2B5EF4-FFF2-40B4-BE49-F238E27FC236}">
                <a16:creationId xmlns:a16="http://schemas.microsoft.com/office/drawing/2014/main" id="{2E17BCBF-0E66-AAF3-C52A-1CCEDFCB5633}"/>
              </a:ext>
            </a:extLst>
          </p:cNvPr>
          <p:cNvSpPr/>
          <p:nvPr/>
        </p:nvSpPr>
        <p:spPr>
          <a:xfrm>
            <a:off x="8319596" y="3844747"/>
            <a:ext cx="910865" cy="830539"/>
          </a:xfrm>
          <a:prstGeom prst="roundRect">
            <a:avLst>
              <a:gd name="adj" fmla="val 10000"/>
            </a:avLst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A0402BC-43C2-3D0E-0741-A7BC6FF422A7}"/>
              </a:ext>
            </a:extLst>
          </p:cNvPr>
          <p:cNvCxnSpPr/>
          <p:nvPr/>
        </p:nvCxnSpPr>
        <p:spPr>
          <a:xfrm>
            <a:off x="3853543" y="4202843"/>
            <a:ext cx="457200" cy="0"/>
          </a:xfrm>
          <a:prstGeom prst="straightConnector1">
            <a:avLst/>
          </a:prstGeom>
          <a:ln w="1270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1B4FB5E-238C-ED7F-682C-D2A07A8EDC92}"/>
              </a:ext>
            </a:extLst>
          </p:cNvPr>
          <p:cNvCxnSpPr/>
          <p:nvPr/>
        </p:nvCxnSpPr>
        <p:spPr>
          <a:xfrm>
            <a:off x="7787404" y="4202843"/>
            <a:ext cx="457200" cy="0"/>
          </a:xfrm>
          <a:prstGeom prst="straightConnector1">
            <a:avLst/>
          </a:prstGeom>
          <a:ln w="12700">
            <a:solidFill>
              <a:schemeClr val="accent3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C501AED-5DC4-5775-ACA4-DF6A124C1C29}"/>
              </a:ext>
            </a:extLst>
          </p:cNvPr>
          <p:cNvSpPr txBox="1"/>
          <p:nvPr/>
        </p:nvSpPr>
        <p:spPr>
          <a:xfrm>
            <a:off x="285593" y="1174304"/>
            <a:ext cx="11620814" cy="135421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Mission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We, the leaders and agencies serving children and families in Rhode Island, come together to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 that our children and youth have opportunities for safe, healthy and bright futures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By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providing the overarching leadership and holistic approach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necessary to improve the well-being of our children and youth, we set our State on a path toward a more stable and successful future.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BB0CEB-6C23-2D61-E88E-78AF7BD284A4}"/>
              </a:ext>
            </a:extLst>
          </p:cNvPr>
          <p:cNvSpPr txBox="1"/>
          <p:nvPr/>
        </p:nvSpPr>
        <p:spPr>
          <a:xfrm>
            <a:off x="3152857" y="3415667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32A77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32A77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9154EF-8869-2CBD-F8B1-4442D62508A3}"/>
              </a:ext>
            </a:extLst>
          </p:cNvPr>
          <p:cNvSpPr txBox="1"/>
          <p:nvPr/>
        </p:nvSpPr>
        <p:spPr>
          <a:xfrm>
            <a:off x="285593" y="2718341"/>
            <a:ext cx="11620814" cy="615553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Vision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Rhode Island children have an opportunity for safe, healthy and bright futures.  </a:t>
            </a:r>
          </a:p>
        </p:txBody>
      </p:sp>
      <p:sp>
        <p:nvSpPr>
          <p:cNvPr id="19" name="Rounded Rectangle 18" descr="Connections with solid fill">
            <a:extLst>
              <a:ext uri="{FF2B5EF4-FFF2-40B4-BE49-F238E27FC236}">
                <a16:creationId xmlns:a16="http://schemas.microsoft.com/office/drawing/2014/main" id="{35A7BD3C-C27D-844A-43BB-AF9D46E26955}"/>
              </a:ext>
            </a:extLst>
          </p:cNvPr>
          <p:cNvSpPr/>
          <p:nvPr/>
        </p:nvSpPr>
        <p:spPr>
          <a:xfrm>
            <a:off x="4373533" y="3840884"/>
            <a:ext cx="912659" cy="830539"/>
          </a:xfrm>
          <a:prstGeom prst="roundRect">
            <a:avLst>
              <a:gd name="adj" fmla="val 10000"/>
            </a:avLst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Rounded Rectangle 19" descr="Money with solid fill">
            <a:extLst>
              <a:ext uri="{FF2B5EF4-FFF2-40B4-BE49-F238E27FC236}">
                <a16:creationId xmlns:a16="http://schemas.microsoft.com/office/drawing/2014/main" id="{8DF64684-5C2C-DFAC-7358-B950BFD21DB0}"/>
              </a:ext>
            </a:extLst>
          </p:cNvPr>
          <p:cNvSpPr/>
          <p:nvPr/>
        </p:nvSpPr>
        <p:spPr>
          <a:xfrm>
            <a:off x="8316488" y="3848000"/>
            <a:ext cx="910865" cy="830539"/>
          </a:xfrm>
          <a:prstGeom prst="roundRect">
            <a:avLst>
              <a:gd name="adj" fmla="val 10000"/>
            </a:avLst>
          </a:pr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946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F2E49FD9-F193-0A1F-2759-BCC61BBEB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7" y="6521948"/>
            <a:ext cx="1621496" cy="338554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AA63A259-CFE6-159E-792B-3EF90ED33C56}"/>
              </a:ext>
            </a:extLst>
          </p:cNvPr>
          <p:cNvSpPr/>
          <p:nvPr/>
        </p:nvSpPr>
        <p:spPr>
          <a:xfrm>
            <a:off x="52070" y="2302612"/>
            <a:ext cx="1360238" cy="2962596"/>
          </a:xfrm>
          <a:custGeom>
            <a:avLst/>
            <a:gdLst>
              <a:gd name="connsiteX0" fmla="*/ 0 w 2719916"/>
              <a:gd name="connsiteY0" fmla="*/ 135996 h 1359958"/>
              <a:gd name="connsiteX1" fmla="*/ 135996 w 2719916"/>
              <a:gd name="connsiteY1" fmla="*/ 0 h 1359958"/>
              <a:gd name="connsiteX2" fmla="*/ 2583920 w 2719916"/>
              <a:gd name="connsiteY2" fmla="*/ 0 h 1359958"/>
              <a:gd name="connsiteX3" fmla="*/ 2719916 w 2719916"/>
              <a:gd name="connsiteY3" fmla="*/ 135996 h 1359958"/>
              <a:gd name="connsiteX4" fmla="*/ 2719916 w 2719916"/>
              <a:gd name="connsiteY4" fmla="*/ 1223962 h 1359958"/>
              <a:gd name="connsiteX5" fmla="*/ 2583920 w 2719916"/>
              <a:gd name="connsiteY5" fmla="*/ 1359958 h 1359958"/>
              <a:gd name="connsiteX6" fmla="*/ 135996 w 2719916"/>
              <a:gd name="connsiteY6" fmla="*/ 1359958 h 1359958"/>
              <a:gd name="connsiteX7" fmla="*/ 0 w 2719916"/>
              <a:gd name="connsiteY7" fmla="*/ 1223962 h 1359958"/>
              <a:gd name="connsiteX8" fmla="*/ 0 w 2719916"/>
              <a:gd name="connsiteY8" fmla="*/ 135996 h 13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9916" h="1359958">
                <a:moveTo>
                  <a:pt x="0" y="135996"/>
                </a:moveTo>
                <a:cubicBezTo>
                  <a:pt x="0" y="60887"/>
                  <a:pt x="60887" y="0"/>
                  <a:pt x="135996" y="0"/>
                </a:cubicBezTo>
                <a:lnTo>
                  <a:pt x="2583920" y="0"/>
                </a:lnTo>
                <a:cubicBezTo>
                  <a:pt x="2659029" y="0"/>
                  <a:pt x="2719916" y="60887"/>
                  <a:pt x="2719916" y="135996"/>
                </a:cubicBezTo>
                <a:lnTo>
                  <a:pt x="2719916" y="1223962"/>
                </a:lnTo>
                <a:cubicBezTo>
                  <a:pt x="2719916" y="1299071"/>
                  <a:pt x="2659029" y="1359958"/>
                  <a:pt x="2583920" y="1359958"/>
                </a:cubicBezTo>
                <a:lnTo>
                  <a:pt x="135996" y="1359958"/>
                </a:lnTo>
                <a:cubicBezTo>
                  <a:pt x="60887" y="1359958"/>
                  <a:pt x="0" y="1299071"/>
                  <a:pt x="0" y="1223962"/>
                </a:cubicBezTo>
                <a:lnTo>
                  <a:pt x="0" y="13599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 1: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interagency coordination and leadership that drives improvement in the well-being of Rhode Island’s children and youth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2DDC327-EC09-D4A7-6611-FAAD40011233}"/>
              </a:ext>
            </a:extLst>
          </p:cNvPr>
          <p:cNvSpPr/>
          <p:nvPr/>
        </p:nvSpPr>
        <p:spPr>
          <a:xfrm>
            <a:off x="1659643" y="2106382"/>
            <a:ext cx="1579617" cy="1024949"/>
          </a:xfrm>
          <a:custGeom>
            <a:avLst/>
            <a:gdLst>
              <a:gd name="connsiteX0" fmla="*/ 0 w 2719916"/>
              <a:gd name="connsiteY0" fmla="*/ 135996 h 1359958"/>
              <a:gd name="connsiteX1" fmla="*/ 135996 w 2719916"/>
              <a:gd name="connsiteY1" fmla="*/ 0 h 1359958"/>
              <a:gd name="connsiteX2" fmla="*/ 2583920 w 2719916"/>
              <a:gd name="connsiteY2" fmla="*/ 0 h 1359958"/>
              <a:gd name="connsiteX3" fmla="*/ 2719916 w 2719916"/>
              <a:gd name="connsiteY3" fmla="*/ 135996 h 1359958"/>
              <a:gd name="connsiteX4" fmla="*/ 2719916 w 2719916"/>
              <a:gd name="connsiteY4" fmla="*/ 1223962 h 1359958"/>
              <a:gd name="connsiteX5" fmla="*/ 2583920 w 2719916"/>
              <a:gd name="connsiteY5" fmla="*/ 1359958 h 1359958"/>
              <a:gd name="connsiteX6" fmla="*/ 135996 w 2719916"/>
              <a:gd name="connsiteY6" fmla="*/ 1359958 h 1359958"/>
              <a:gd name="connsiteX7" fmla="*/ 0 w 2719916"/>
              <a:gd name="connsiteY7" fmla="*/ 1223962 h 1359958"/>
              <a:gd name="connsiteX8" fmla="*/ 0 w 2719916"/>
              <a:gd name="connsiteY8" fmla="*/ 135996 h 13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9916" h="1359958">
                <a:moveTo>
                  <a:pt x="0" y="135996"/>
                </a:moveTo>
                <a:cubicBezTo>
                  <a:pt x="0" y="60887"/>
                  <a:pt x="60887" y="0"/>
                  <a:pt x="135996" y="0"/>
                </a:cubicBezTo>
                <a:lnTo>
                  <a:pt x="2583920" y="0"/>
                </a:lnTo>
                <a:cubicBezTo>
                  <a:pt x="2659029" y="0"/>
                  <a:pt x="2719916" y="60887"/>
                  <a:pt x="2719916" y="135996"/>
                </a:cubicBezTo>
                <a:lnTo>
                  <a:pt x="2719916" y="1223962"/>
                </a:lnTo>
                <a:cubicBezTo>
                  <a:pt x="2719916" y="1299071"/>
                  <a:pt x="2659029" y="1359958"/>
                  <a:pt x="2583920" y="1359958"/>
                </a:cubicBezTo>
                <a:lnTo>
                  <a:pt x="135996" y="1359958"/>
                </a:lnTo>
                <a:cubicBezTo>
                  <a:pt x="60887" y="1359958"/>
                  <a:pt x="0" y="1299071"/>
                  <a:pt x="0" y="1223962"/>
                </a:cubicBezTo>
                <a:lnTo>
                  <a:pt x="0" y="135996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ctr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[O1] Maximize collective impact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BAE4E703-14FB-F091-7B9C-2734D2E0CB99}"/>
              </a:ext>
            </a:extLst>
          </p:cNvPr>
          <p:cNvSpPr/>
          <p:nvPr/>
        </p:nvSpPr>
        <p:spPr>
          <a:xfrm>
            <a:off x="1659643" y="5011637"/>
            <a:ext cx="1579617" cy="1024949"/>
          </a:xfrm>
          <a:custGeom>
            <a:avLst/>
            <a:gdLst>
              <a:gd name="connsiteX0" fmla="*/ 0 w 2719916"/>
              <a:gd name="connsiteY0" fmla="*/ 135996 h 1359958"/>
              <a:gd name="connsiteX1" fmla="*/ 135996 w 2719916"/>
              <a:gd name="connsiteY1" fmla="*/ 0 h 1359958"/>
              <a:gd name="connsiteX2" fmla="*/ 2583920 w 2719916"/>
              <a:gd name="connsiteY2" fmla="*/ 0 h 1359958"/>
              <a:gd name="connsiteX3" fmla="*/ 2719916 w 2719916"/>
              <a:gd name="connsiteY3" fmla="*/ 135996 h 1359958"/>
              <a:gd name="connsiteX4" fmla="*/ 2719916 w 2719916"/>
              <a:gd name="connsiteY4" fmla="*/ 1223962 h 1359958"/>
              <a:gd name="connsiteX5" fmla="*/ 2583920 w 2719916"/>
              <a:gd name="connsiteY5" fmla="*/ 1359958 h 1359958"/>
              <a:gd name="connsiteX6" fmla="*/ 135996 w 2719916"/>
              <a:gd name="connsiteY6" fmla="*/ 1359958 h 1359958"/>
              <a:gd name="connsiteX7" fmla="*/ 0 w 2719916"/>
              <a:gd name="connsiteY7" fmla="*/ 1223962 h 1359958"/>
              <a:gd name="connsiteX8" fmla="*/ 0 w 2719916"/>
              <a:gd name="connsiteY8" fmla="*/ 135996 h 13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9916" h="1359958">
                <a:moveTo>
                  <a:pt x="0" y="135996"/>
                </a:moveTo>
                <a:cubicBezTo>
                  <a:pt x="0" y="60887"/>
                  <a:pt x="60887" y="0"/>
                  <a:pt x="135996" y="0"/>
                </a:cubicBezTo>
                <a:lnTo>
                  <a:pt x="2583920" y="0"/>
                </a:lnTo>
                <a:cubicBezTo>
                  <a:pt x="2659029" y="0"/>
                  <a:pt x="2719916" y="60887"/>
                  <a:pt x="2719916" y="135996"/>
                </a:cubicBezTo>
                <a:lnTo>
                  <a:pt x="2719916" y="1223962"/>
                </a:lnTo>
                <a:cubicBezTo>
                  <a:pt x="2719916" y="1299071"/>
                  <a:pt x="2659029" y="1359958"/>
                  <a:pt x="2583920" y="1359958"/>
                </a:cubicBezTo>
                <a:lnTo>
                  <a:pt x="135996" y="1359958"/>
                </a:lnTo>
                <a:cubicBezTo>
                  <a:pt x="60887" y="1359958"/>
                  <a:pt x="0" y="1299071"/>
                  <a:pt x="0" y="1223962"/>
                </a:cubicBezTo>
                <a:lnTo>
                  <a:pt x="0" y="135996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ctr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[O2] Improve outcomes for RI’s children and youth</a:t>
            </a:r>
          </a:p>
        </p:txBody>
      </p:sp>
      <p:sp>
        <p:nvSpPr>
          <p:cNvPr id="9" name="Right Arrow 27">
            <a:extLst>
              <a:ext uri="{FF2B5EF4-FFF2-40B4-BE49-F238E27FC236}">
                <a16:creationId xmlns:a16="http://schemas.microsoft.com/office/drawing/2014/main" id="{168A2445-617B-3A8A-ADFF-CFC03BABFC08}"/>
              </a:ext>
            </a:extLst>
          </p:cNvPr>
          <p:cNvSpPr/>
          <p:nvPr/>
        </p:nvSpPr>
        <p:spPr>
          <a:xfrm>
            <a:off x="3256716" y="2453447"/>
            <a:ext cx="229878" cy="28605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ight Arrow 27">
            <a:extLst>
              <a:ext uri="{FF2B5EF4-FFF2-40B4-BE49-F238E27FC236}">
                <a16:creationId xmlns:a16="http://schemas.microsoft.com/office/drawing/2014/main" id="{044C3B6F-5620-D2CE-89AC-963B2D910194}"/>
              </a:ext>
            </a:extLst>
          </p:cNvPr>
          <p:cNvSpPr/>
          <p:nvPr/>
        </p:nvSpPr>
        <p:spPr>
          <a:xfrm>
            <a:off x="3275473" y="5382785"/>
            <a:ext cx="229878" cy="28605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BA5937-E4E1-C6EC-FF34-8B7FA2CADEA3}"/>
              </a:ext>
            </a:extLst>
          </p:cNvPr>
          <p:cNvSpPr txBox="1"/>
          <p:nvPr/>
        </p:nvSpPr>
        <p:spPr>
          <a:xfrm>
            <a:off x="8660117" y="815224"/>
            <a:ext cx="3375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Success Measures</a:t>
            </a:r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1ADB2BE9-814B-774A-1ED7-319F12BFA5D7}"/>
              </a:ext>
            </a:extLst>
          </p:cNvPr>
          <p:cNvSpPr/>
          <p:nvPr/>
        </p:nvSpPr>
        <p:spPr>
          <a:xfrm>
            <a:off x="8674631" y="1165845"/>
            <a:ext cx="3443669" cy="2906025"/>
          </a:xfrm>
          <a:custGeom>
            <a:avLst/>
            <a:gdLst>
              <a:gd name="connsiteX0" fmla="*/ 0 w 2719916"/>
              <a:gd name="connsiteY0" fmla="*/ 135996 h 1359958"/>
              <a:gd name="connsiteX1" fmla="*/ 135996 w 2719916"/>
              <a:gd name="connsiteY1" fmla="*/ 0 h 1359958"/>
              <a:gd name="connsiteX2" fmla="*/ 2583920 w 2719916"/>
              <a:gd name="connsiteY2" fmla="*/ 0 h 1359958"/>
              <a:gd name="connsiteX3" fmla="*/ 2719916 w 2719916"/>
              <a:gd name="connsiteY3" fmla="*/ 135996 h 1359958"/>
              <a:gd name="connsiteX4" fmla="*/ 2719916 w 2719916"/>
              <a:gd name="connsiteY4" fmla="*/ 1223962 h 1359958"/>
              <a:gd name="connsiteX5" fmla="*/ 2583920 w 2719916"/>
              <a:gd name="connsiteY5" fmla="*/ 1359958 h 1359958"/>
              <a:gd name="connsiteX6" fmla="*/ 135996 w 2719916"/>
              <a:gd name="connsiteY6" fmla="*/ 1359958 h 1359958"/>
              <a:gd name="connsiteX7" fmla="*/ 0 w 2719916"/>
              <a:gd name="connsiteY7" fmla="*/ 1223962 h 1359958"/>
              <a:gd name="connsiteX8" fmla="*/ 0 w 2719916"/>
              <a:gd name="connsiteY8" fmla="*/ 135996 h 13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9916" h="1359958">
                <a:moveTo>
                  <a:pt x="0" y="135996"/>
                </a:moveTo>
                <a:cubicBezTo>
                  <a:pt x="0" y="60887"/>
                  <a:pt x="60887" y="0"/>
                  <a:pt x="135996" y="0"/>
                </a:cubicBezTo>
                <a:lnTo>
                  <a:pt x="2583920" y="0"/>
                </a:lnTo>
                <a:cubicBezTo>
                  <a:pt x="2659029" y="0"/>
                  <a:pt x="2719916" y="60887"/>
                  <a:pt x="2719916" y="135996"/>
                </a:cubicBezTo>
                <a:lnTo>
                  <a:pt x="2719916" y="1223962"/>
                </a:lnTo>
                <a:cubicBezTo>
                  <a:pt x="2719916" y="1299071"/>
                  <a:pt x="2659029" y="1359958"/>
                  <a:pt x="2583920" y="1359958"/>
                </a:cubicBezTo>
                <a:lnTo>
                  <a:pt x="135996" y="1359958"/>
                </a:lnTo>
                <a:cubicBezTo>
                  <a:pt x="60887" y="1359958"/>
                  <a:pt x="0" y="1299071"/>
                  <a:pt x="0" y="1223962"/>
                </a:cubicBezTo>
                <a:lnTo>
                  <a:pt x="0" y="135996"/>
                </a:lnTo>
                <a:close/>
              </a:path>
            </a:pathLst>
          </a:custGeom>
          <a:noFill/>
          <a:ln w="28575">
            <a:solidFill>
              <a:srgbClr val="6899F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l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7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[SM1]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Establishment of focus area selection criteria that ensure the Children’s Cabinet considers its objectives and the work of other interagency forums as it selects priority focus areas</a:t>
            </a:r>
          </a:p>
          <a:p>
            <a:pPr marL="0" marR="0" lvl="0" indent="0" algn="l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7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[SM2]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Implementation of new meeting structure and process</a:t>
            </a:r>
          </a:p>
          <a:p>
            <a:pPr marL="0" marR="0" lvl="0" indent="0" algn="l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788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[SM3]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Member agency satisfaction with meetings, data sharing, and overall coordination and collaboration</a:t>
            </a:r>
          </a:p>
        </p:txBody>
      </p:sp>
      <p:sp>
        <p:nvSpPr>
          <p:cNvPr id="13" name="Freeform 23">
            <a:extLst>
              <a:ext uri="{FF2B5EF4-FFF2-40B4-BE49-F238E27FC236}">
                <a16:creationId xmlns:a16="http://schemas.microsoft.com/office/drawing/2014/main" id="{384F7109-ABF3-48CE-16B6-364C83C84359}"/>
              </a:ext>
            </a:extLst>
          </p:cNvPr>
          <p:cNvSpPr/>
          <p:nvPr/>
        </p:nvSpPr>
        <p:spPr>
          <a:xfrm>
            <a:off x="8674632" y="4455576"/>
            <a:ext cx="3422291" cy="2148159"/>
          </a:xfrm>
          <a:custGeom>
            <a:avLst/>
            <a:gdLst>
              <a:gd name="connsiteX0" fmla="*/ 0 w 2719916"/>
              <a:gd name="connsiteY0" fmla="*/ 135996 h 1359958"/>
              <a:gd name="connsiteX1" fmla="*/ 135996 w 2719916"/>
              <a:gd name="connsiteY1" fmla="*/ 0 h 1359958"/>
              <a:gd name="connsiteX2" fmla="*/ 2583920 w 2719916"/>
              <a:gd name="connsiteY2" fmla="*/ 0 h 1359958"/>
              <a:gd name="connsiteX3" fmla="*/ 2719916 w 2719916"/>
              <a:gd name="connsiteY3" fmla="*/ 135996 h 1359958"/>
              <a:gd name="connsiteX4" fmla="*/ 2719916 w 2719916"/>
              <a:gd name="connsiteY4" fmla="*/ 1223962 h 1359958"/>
              <a:gd name="connsiteX5" fmla="*/ 2583920 w 2719916"/>
              <a:gd name="connsiteY5" fmla="*/ 1359958 h 1359958"/>
              <a:gd name="connsiteX6" fmla="*/ 135996 w 2719916"/>
              <a:gd name="connsiteY6" fmla="*/ 1359958 h 1359958"/>
              <a:gd name="connsiteX7" fmla="*/ 0 w 2719916"/>
              <a:gd name="connsiteY7" fmla="*/ 1223962 h 1359958"/>
              <a:gd name="connsiteX8" fmla="*/ 0 w 2719916"/>
              <a:gd name="connsiteY8" fmla="*/ 135996 h 13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9916" h="1359958">
                <a:moveTo>
                  <a:pt x="0" y="135996"/>
                </a:moveTo>
                <a:cubicBezTo>
                  <a:pt x="0" y="60887"/>
                  <a:pt x="60887" y="0"/>
                  <a:pt x="135996" y="0"/>
                </a:cubicBezTo>
                <a:lnTo>
                  <a:pt x="2583920" y="0"/>
                </a:lnTo>
                <a:cubicBezTo>
                  <a:pt x="2659029" y="0"/>
                  <a:pt x="2719916" y="60887"/>
                  <a:pt x="2719916" y="135996"/>
                </a:cubicBezTo>
                <a:lnTo>
                  <a:pt x="2719916" y="1223962"/>
                </a:lnTo>
                <a:cubicBezTo>
                  <a:pt x="2719916" y="1299071"/>
                  <a:pt x="2659029" y="1359958"/>
                  <a:pt x="2583920" y="1359958"/>
                </a:cubicBezTo>
                <a:lnTo>
                  <a:pt x="135996" y="1359958"/>
                </a:lnTo>
                <a:cubicBezTo>
                  <a:pt x="60887" y="1359958"/>
                  <a:pt x="0" y="1299071"/>
                  <a:pt x="0" y="1223962"/>
                </a:cubicBezTo>
                <a:lnTo>
                  <a:pt x="0" y="135996"/>
                </a:lnTo>
                <a:close/>
              </a:path>
            </a:pathLst>
          </a:custGeom>
          <a:noFill/>
          <a:ln w="28575">
            <a:solidFill>
              <a:srgbClr val="6899F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l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[SM1]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Completion and documentation of framework and process for selecting focus areas</a:t>
            </a:r>
          </a:p>
          <a:p>
            <a:pPr marL="0" marR="0" lvl="0" indent="0" algn="l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[SM2]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Selection of high-impact focus areas and targeted outcomes measures</a:t>
            </a:r>
          </a:p>
          <a:p>
            <a:pPr marL="0" marR="0" lvl="0" indent="0" algn="l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[SM3]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Meet or exceed targeted outcomes for each focus area [measures TBD]</a:t>
            </a: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10D0DD7B-20AB-820D-6AD2-CD7B0291D166}"/>
              </a:ext>
            </a:extLst>
          </p:cNvPr>
          <p:cNvSpPr/>
          <p:nvPr/>
        </p:nvSpPr>
        <p:spPr>
          <a:xfrm>
            <a:off x="8444753" y="5382785"/>
            <a:ext cx="229878" cy="28605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5" name="Right Arrow 27">
            <a:extLst>
              <a:ext uri="{FF2B5EF4-FFF2-40B4-BE49-F238E27FC236}">
                <a16:creationId xmlns:a16="http://schemas.microsoft.com/office/drawing/2014/main" id="{F6ABE93A-271F-7F43-89B8-CE90C271A754}"/>
              </a:ext>
            </a:extLst>
          </p:cNvPr>
          <p:cNvSpPr/>
          <p:nvPr/>
        </p:nvSpPr>
        <p:spPr>
          <a:xfrm>
            <a:off x="8447208" y="2453447"/>
            <a:ext cx="229878" cy="28605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C0E239-0872-EEA0-252C-9BFF437D10FC}"/>
              </a:ext>
            </a:extLst>
          </p:cNvPr>
          <p:cNvSpPr txBox="1"/>
          <p:nvPr/>
        </p:nvSpPr>
        <p:spPr>
          <a:xfrm>
            <a:off x="1650914" y="821414"/>
            <a:ext cx="157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Objectives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A3CC64D-66B2-08B2-72C6-6351145F572B}"/>
              </a:ext>
            </a:extLst>
          </p:cNvPr>
          <p:cNvSpPr txBox="1"/>
          <p:nvPr/>
        </p:nvSpPr>
        <p:spPr>
          <a:xfrm>
            <a:off x="3486594" y="815224"/>
            <a:ext cx="4943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Strategic Initiatives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0D665351-3974-8549-A52E-EDBD0BB81DC5}"/>
              </a:ext>
            </a:extLst>
          </p:cNvPr>
          <p:cNvSpPr/>
          <p:nvPr/>
        </p:nvSpPr>
        <p:spPr>
          <a:xfrm>
            <a:off x="3486595" y="1143461"/>
            <a:ext cx="4963067" cy="2906025"/>
          </a:xfrm>
          <a:custGeom>
            <a:avLst/>
            <a:gdLst>
              <a:gd name="connsiteX0" fmla="*/ 0 w 2719916"/>
              <a:gd name="connsiteY0" fmla="*/ 135996 h 1359958"/>
              <a:gd name="connsiteX1" fmla="*/ 135996 w 2719916"/>
              <a:gd name="connsiteY1" fmla="*/ 0 h 1359958"/>
              <a:gd name="connsiteX2" fmla="*/ 2583920 w 2719916"/>
              <a:gd name="connsiteY2" fmla="*/ 0 h 1359958"/>
              <a:gd name="connsiteX3" fmla="*/ 2719916 w 2719916"/>
              <a:gd name="connsiteY3" fmla="*/ 135996 h 1359958"/>
              <a:gd name="connsiteX4" fmla="*/ 2719916 w 2719916"/>
              <a:gd name="connsiteY4" fmla="*/ 1223962 h 1359958"/>
              <a:gd name="connsiteX5" fmla="*/ 2583920 w 2719916"/>
              <a:gd name="connsiteY5" fmla="*/ 1359958 h 1359958"/>
              <a:gd name="connsiteX6" fmla="*/ 135996 w 2719916"/>
              <a:gd name="connsiteY6" fmla="*/ 1359958 h 1359958"/>
              <a:gd name="connsiteX7" fmla="*/ 0 w 2719916"/>
              <a:gd name="connsiteY7" fmla="*/ 1223962 h 1359958"/>
              <a:gd name="connsiteX8" fmla="*/ 0 w 2719916"/>
              <a:gd name="connsiteY8" fmla="*/ 135996 h 13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9916" h="1359958">
                <a:moveTo>
                  <a:pt x="0" y="135996"/>
                </a:moveTo>
                <a:cubicBezTo>
                  <a:pt x="0" y="60887"/>
                  <a:pt x="60887" y="0"/>
                  <a:pt x="135996" y="0"/>
                </a:cubicBezTo>
                <a:lnTo>
                  <a:pt x="2583920" y="0"/>
                </a:lnTo>
                <a:cubicBezTo>
                  <a:pt x="2659029" y="0"/>
                  <a:pt x="2719916" y="60887"/>
                  <a:pt x="2719916" y="135996"/>
                </a:cubicBezTo>
                <a:lnTo>
                  <a:pt x="2719916" y="1223962"/>
                </a:lnTo>
                <a:cubicBezTo>
                  <a:pt x="2719916" y="1299071"/>
                  <a:pt x="2659029" y="1359958"/>
                  <a:pt x="2583920" y="1359958"/>
                </a:cubicBezTo>
                <a:lnTo>
                  <a:pt x="135996" y="1359958"/>
                </a:lnTo>
                <a:cubicBezTo>
                  <a:pt x="60887" y="1359958"/>
                  <a:pt x="0" y="1299071"/>
                  <a:pt x="0" y="1223962"/>
                </a:cubicBezTo>
                <a:lnTo>
                  <a:pt x="0" y="135996"/>
                </a:lnTo>
                <a:close/>
              </a:path>
            </a:pathLst>
          </a:custGeom>
          <a:noFill/>
          <a:ln w="28575"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1238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[S1]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Ensure priorities are selected with consideration for serving </a:t>
            </a:r>
            <a:r>
              <a:rPr kumimoji="0" lang="en-US" sz="14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all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RI children and youth (ages 0-24), advancing the goals of RI 2030, and incorporating priorities across health, education, and workforce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1238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[S2]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Clearly define scope within the context of other interagency forums and coordinate as needed</a:t>
            </a:r>
          </a:p>
          <a:p>
            <a:pPr marL="1238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[S3]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Restructure meeting purpose, structure, and process around selected focus areas and work issues across multiple meetings</a:t>
            </a:r>
          </a:p>
          <a:p>
            <a:pPr marL="1238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[S4]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Strengthen interagency data-sharing, coordination, and collaboration </a:t>
            </a:r>
          </a:p>
          <a:p>
            <a:pPr marL="1238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[S5]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Work across agencies to understand, address, and communicate federal policy changes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805B9DA3-7FF9-6D8E-8CB2-B6260958C3E2}"/>
              </a:ext>
            </a:extLst>
          </p:cNvPr>
          <p:cNvSpPr/>
          <p:nvPr/>
        </p:nvSpPr>
        <p:spPr>
          <a:xfrm>
            <a:off x="3486595" y="4455576"/>
            <a:ext cx="4943645" cy="2148159"/>
          </a:xfrm>
          <a:custGeom>
            <a:avLst/>
            <a:gdLst>
              <a:gd name="connsiteX0" fmla="*/ 0 w 2719916"/>
              <a:gd name="connsiteY0" fmla="*/ 135996 h 1359958"/>
              <a:gd name="connsiteX1" fmla="*/ 135996 w 2719916"/>
              <a:gd name="connsiteY1" fmla="*/ 0 h 1359958"/>
              <a:gd name="connsiteX2" fmla="*/ 2583920 w 2719916"/>
              <a:gd name="connsiteY2" fmla="*/ 0 h 1359958"/>
              <a:gd name="connsiteX3" fmla="*/ 2719916 w 2719916"/>
              <a:gd name="connsiteY3" fmla="*/ 135996 h 1359958"/>
              <a:gd name="connsiteX4" fmla="*/ 2719916 w 2719916"/>
              <a:gd name="connsiteY4" fmla="*/ 1223962 h 1359958"/>
              <a:gd name="connsiteX5" fmla="*/ 2583920 w 2719916"/>
              <a:gd name="connsiteY5" fmla="*/ 1359958 h 1359958"/>
              <a:gd name="connsiteX6" fmla="*/ 135996 w 2719916"/>
              <a:gd name="connsiteY6" fmla="*/ 1359958 h 1359958"/>
              <a:gd name="connsiteX7" fmla="*/ 0 w 2719916"/>
              <a:gd name="connsiteY7" fmla="*/ 1223962 h 1359958"/>
              <a:gd name="connsiteX8" fmla="*/ 0 w 2719916"/>
              <a:gd name="connsiteY8" fmla="*/ 135996 h 13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9916" h="1359958">
                <a:moveTo>
                  <a:pt x="0" y="135996"/>
                </a:moveTo>
                <a:cubicBezTo>
                  <a:pt x="0" y="60887"/>
                  <a:pt x="60887" y="0"/>
                  <a:pt x="135996" y="0"/>
                </a:cubicBezTo>
                <a:lnTo>
                  <a:pt x="2583920" y="0"/>
                </a:lnTo>
                <a:cubicBezTo>
                  <a:pt x="2659029" y="0"/>
                  <a:pt x="2719916" y="60887"/>
                  <a:pt x="2719916" y="135996"/>
                </a:cubicBezTo>
                <a:lnTo>
                  <a:pt x="2719916" y="1223962"/>
                </a:lnTo>
                <a:cubicBezTo>
                  <a:pt x="2719916" y="1299071"/>
                  <a:pt x="2659029" y="1359958"/>
                  <a:pt x="2583920" y="1359958"/>
                </a:cubicBezTo>
                <a:lnTo>
                  <a:pt x="135996" y="1359958"/>
                </a:lnTo>
                <a:cubicBezTo>
                  <a:pt x="60887" y="1359958"/>
                  <a:pt x="0" y="1299071"/>
                  <a:pt x="0" y="1223962"/>
                </a:cubicBezTo>
                <a:lnTo>
                  <a:pt x="0" y="135996"/>
                </a:lnTo>
                <a:close/>
              </a:path>
            </a:pathLst>
          </a:custGeom>
          <a:noFill/>
          <a:ln w="28575"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1238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[S1]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Establish a data-driven framework and process for selecting focus areas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1238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[S2]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Select a limited number of high-impact priority and/or population focus areas</a:t>
            </a:r>
          </a:p>
          <a:p>
            <a:pPr marL="1238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[S3]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Develop a process for executing selected initiatives within focus areas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A6FFC430-5E69-4E16-20EB-BBE7695C065A}"/>
              </a:ext>
            </a:extLst>
          </p:cNvPr>
          <p:cNvSpPr/>
          <p:nvPr/>
        </p:nvSpPr>
        <p:spPr>
          <a:xfrm rot="10800000">
            <a:off x="1371572" y="860626"/>
            <a:ext cx="381213" cy="5743109"/>
          </a:xfrm>
          <a:prstGeom prst="rightBrace">
            <a:avLst>
              <a:gd name="adj1" fmla="val 8333"/>
              <a:gd name="adj2" fmla="val 50103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7C0294-7D2F-BBE5-0C25-BFF645E16557}"/>
              </a:ext>
            </a:extLst>
          </p:cNvPr>
          <p:cNvSpPr/>
          <p:nvPr/>
        </p:nvSpPr>
        <p:spPr>
          <a:xfrm>
            <a:off x="0" y="-1"/>
            <a:ext cx="12192000" cy="731811"/>
          </a:xfrm>
          <a:prstGeom prst="rect">
            <a:avLst/>
          </a:prstGeom>
          <a:solidFill>
            <a:srgbClr val="D9E5F3"/>
          </a:solidFill>
          <a:ln>
            <a:solidFill>
              <a:srgbClr val="D9E5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5091888-E12B-B012-703E-3D84673D0766}"/>
              </a:ext>
            </a:extLst>
          </p:cNvPr>
          <p:cNvSpPr txBox="1">
            <a:spLocks/>
          </p:cNvSpPr>
          <p:nvPr/>
        </p:nvSpPr>
        <p:spPr>
          <a:xfrm>
            <a:off x="197443" y="98445"/>
            <a:ext cx="11084438" cy="571753"/>
          </a:xfr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32A77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Goal 1: Objectives, Strategic Initiatives, and Success Measures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32A77"/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3661466-1EC3-89B6-8F17-478C266A59B1}"/>
              </a:ext>
            </a:extLst>
          </p:cNvPr>
          <p:cNvSpPr/>
          <p:nvPr/>
        </p:nvSpPr>
        <p:spPr>
          <a:xfrm>
            <a:off x="275859" y="1410461"/>
            <a:ext cx="912659" cy="830539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0836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A1BB7-99D5-4A60-A8CA-54254A032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33899328-7531-99EA-ADEC-203FB7FB0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7" y="6521948"/>
            <a:ext cx="1621496" cy="33855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A695342-AD93-7CCF-1940-BF738A36E398}"/>
              </a:ext>
            </a:extLst>
          </p:cNvPr>
          <p:cNvSpPr/>
          <p:nvPr/>
        </p:nvSpPr>
        <p:spPr>
          <a:xfrm>
            <a:off x="0" y="-1"/>
            <a:ext cx="12192000" cy="731811"/>
          </a:xfrm>
          <a:prstGeom prst="rect">
            <a:avLst/>
          </a:prstGeom>
          <a:solidFill>
            <a:srgbClr val="D9E5F3"/>
          </a:solidFill>
          <a:ln>
            <a:solidFill>
              <a:srgbClr val="D9E5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5BF32CE-B331-357D-A375-33D428C218CF}"/>
              </a:ext>
            </a:extLst>
          </p:cNvPr>
          <p:cNvSpPr txBox="1">
            <a:spLocks/>
          </p:cNvSpPr>
          <p:nvPr/>
        </p:nvSpPr>
        <p:spPr>
          <a:xfrm>
            <a:off x="197443" y="98445"/>
            <a:ext cx="11084438" cy="571753"/>
          </a:xfr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32A77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Goal 2: Objectives, Strategic Initiatives, and Success Measures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32A77"/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5FFFC25A-C262-75DE-8C38-F6DEC43F44DB}"/>
              </a:ext>
            </a:extLst>
          </p:cNvPr>
          <p:cNvSpPr/>
          <p:nvPr/>
        </p:nvSpPr>
        <p:spPr>
          <a:xfrm>
            <a:off x="1650914" y="1647632"/>
            <a:ext cx="1579617" cy="1024949"/>
          </a:xfrm>
          <a:custGeom>
            <a:avLst/>
            <a:gdLst>
              <a:gd name="connsiteX0" fmla="*/ 0 w 2719916"/>
              <a:gd name="connsiteY0" fmla="*/ 135996 h 1359958"/>
              <a:gd name="connsiteX1" fmla="*/ 135996 w 2719916"/>
              <a:gd name="connsiteY1" fmla="*/ 0 h 1359958"/>
              <a:gd name="connsiteX2" fmla="*/ 2583920 w 2719916"/>
              <a:gd name="connsiteY2" fmla="*/ 0 h 1359958"/>
              <a:gd name="connsiteX3" fmla="*/ 2719916 w 2719916"/>
              <a:gd name="connsiteY3" fmla="*/ 135996 h 1359958"/>
              <a:gd name="connsiteX4" fmla="*/ 2719916 w 2719916"/>
              <a:gd name="connsiteY4" fmla="*/ 1223962 h 1359958"/>
              <a:gd name="connsiteX5" fmla="*/ 2583920 w 2719916"/>
              <a:gd name="connsiteY5" fmla="*/ 1359958 h 1359958"/>
              <a:gd name="connsiteX6" fmla="*/ 135996 w 2719916"/>
              <a:gd name="connsiteY6" fmla="*/ 1359958 h 1359958"/>
              <a:gd name="connsiteX7" fmla="*/ 0 w 2719916"/>
              <a:gd name="connsiteY7" fmla="*/ 1223962 h 1359958"/>
              <a:gd name="connsiteX8" fmla="*/ 0 w 2719916"/>
              <a:gd name="connsiteY8" fmla="*/ 135996 h 13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9916" h="1359958">
                <a:moveTo>
                  <a:pt x="0" y="135996"/>
                </a:moveTo>
                <a:cubicBezTo>
                  <a:pt x="0" y="60887"/>
                  <a:pt x="60887" y="0"/>
                  <a:pt x="135996" y="0"/>
                </a:cubicBezTo>
                <a:lnTo>
                  <a:pt x="2583920" y="0"/>
                </a:lnTo>
                <a:cubicBezTo>
                  <a:pt x="2659029" y="0"/>
                  <a:pt x="2719916" y="60887"/>
                  <a:pt x="2719916" y="135996"/>
                </a:cubicBezTo>
                <a:lnTo>
                  <a:pt x="2719916" y="1223962"/>
                </a:lnTo>
                <a:cubicBezTo>
                  <a:pt x="2719916" y="1299071"/>
                  <a:pt x="2659029" y="1359958"/>
                  <a:pt x="2583920" y="1359958"/>
                </a:cubicBezTo>
                <a:lnTo>
                  <a:pt x="135996" y="1359958"/>
                </a:lnTo>
                <a:cubicBezTo>
                  <a:pt x="60887" y="1359958"/>
                  <a:pt x="0" y="1299071"/>
                  <a:pt x="0" y="1223962"/>
                </a:cubicBezTo>
                <a:lnTo>
                  <a:pt x="0" y="135996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ctr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[O1] Build a staffing structure that drives effective execution </a:t>
            </a:r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71EC1869-8B6E-44B0-3EA2-DE591084C75B}"/>
              </a:ext>
            </a:extLst>
          </p:cNvPr>
          <p:cNvSpPr/>
          <p:nvPr/>
        </p:nvSpPr>
        <p:spPr>
          <a:xfrm>
            <a:off x="1659643" y="3604207"/>
            <a:ext cx="1579617" cy="1024949"/>
          </a:xfrm>
          <a:custGeom>
            <a:avLst/>
            <a:gdLst>
              <a:gd name="connsiteX0" fmla="*/ 0 w 2719916"/>
              <a:gd name="connsiteY0" fmla="*/ 135996 h 1359958"/>
              <a:gd name="connsiteX1" fmla="*/ 135996 w 2719916"/>
              <a:gd name="connsiteY1" fmla="*/ 0 h 1359958"/>
              <a:gd name="connsiteX2" fmla="*/ 2583920 w 2719916"/>
              <a:gd name="connsiteY2" fmla="*/ 0 h 1359958"/>
              <a:gd name="connsiteX3" fmla="*/ 2719916 w 2719916"/>
              <a:gd name="connsiteY3" fmla="*/ 135996 h 1359958"/>
              <a:gd name="connsiteX4" fmla="*/ 2719916 w 2719916"/>
              <a:gd name="connsiteY4" fmla="*/ 1223962 h 1359958"/>
              <a:gd name="connsiteX5" fmla="*/ 2583920 w 2719916"/>
              <a:gd name="connsiteY5" fmla="*/ 1359958 h 1359958"/>
              <a:gd name="connsiteX6" fmla="*/ 135996 w 2719916"/>
              <a:gd name="connsiteY6" fmla="*/ 1359958 h 1359958"/>
              <a:gd name="connsiteX7" fmla="*/ 0 w 2719916"/>
              <a:gd name="connsiteY7" fmla="*/ 1223962 h 1359958"/>
              <a:gd name="connsiteX8" fmla="*/ 0 w 2719916"/>
              <a:gd name="connsiteY8" fmla="*/ 135996 h 13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9916" h="1359958">
                <a:moveTo>
                  <a:pt x="0" y="135996"/>
                </a:moveTo>
                <a:cubicBezTo>
                  <a:pt x="0" y="60887"/>
                  <a:pt x="60887" y="0"/>
                  <a:pt x="135996" y="0"/>
                </a:cubicBezTo>
                <a:lnTo>
                  <a:pt x="2583920" y="0"/>
                </a:lnTo>
                <a:cubicBezTo>
                  <a:pt x="2659029" y="0"/>
                  <a:pt x="2719916" y="60887"/>
                  <a:pt x="2719916" y="135996"/>
                </a:cubicBezTo>
                <a:lnTo>
                  <a:pt x="2719916" y="1223962"/>
                </a:lnTo>
                <a:cubicBezTo>
                  <a:pt x="2719916" y="1299071"/>
                  <a:pt x="2659029" y="1359958"/>
                  <a:pt x="2583920" y="1359958"/>
                </a:cubicBezTo>
                <a:lnTo>
                  <a:pt x="135996" y="1359958"/>
                </a:lnTo>
                <a:cubicBezTo>
                  <a:pt x="60887" y="1359958"/>
                  <a:pt x="0" y="1299071"/>
                  <a:pt x="0" y="1223962"/>
                </a:cubicBezTo>
                <a:lnTo>
                  <a:pt x="0" y="135996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ctr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[O2] Strengthen data-driven decision making</a:t>
            </a:r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B36CAFD7-6A54-13C7-4DB0-2C9ABF1CADFA}"/>
              </a:ext>
            </a:extLst>
          </p:cNvPr>
          <p:cNvSpPr/>
          <p:nvPr/>
        </p:nvSpPr>
        <p:spPr>
          <a:xfrm>
            <a:off x="1650914" y="5327532"/>
            <a:ext cx="1579617" cy="1024949"/>
          </a:xfrm>
          <a:custGeom>
            <a:avLst/>
            <a:gdLst>
              <a:gd name="connsiteX0" fmla="*/ 0 w 2719916"/>
              <a:gd name="connsiteY0" fmla="*/ 135996 h 1359958"/>
              <a:gd name="connsiteX1" fmla="*/ 135996 w 2719916"/>
              <a:gd name="connsiteY1" fmla="*/ 0 h 1359958"/>
              <a:gd name="connsiteX2" fmla="*/ 2583920 w 2719916"/>
              <a:gd name="connsiteY2" fmla="*/ 0 h 1359958"/>
              <a:gd name="connsiteX3" fmla="*/ 2719916 w 2719916"/>
              <a:gd name="connsiteY3" fmla="*/ 135996 h 1359958"/>
              <a:gd name="connsiteX4" fmla="*/ 2719916 w 2719916"/>
              <a:gd name="connsiteY4" fmla="*/ 1223962 h 1359958"/>
              <a:gd name="connsiteX5" fmla="*/ 2583920 w 2719916"/>
              <a:gd name="connsiteY5" fmla="*/ 1359958 h 1359958"/>
              <a:gd name="connsiteX6" fmla="*/ 135996 w 2719916"/>
              <a:gd name="connsiteY6" fmla="*/ 1359958 h 1359958"/>
              <a:gd name="connsiteX7" fmla="*/ 0 w 2719916"/>
              <a:gd name="connsiteY7" fmla="*/ 1223962 h 1359958"/>
              <a:gd name="connsiteX8" fmla="*/ 0 w 2719916"/>
              <a:gd name="connsiteY8" fmla="*/ 135996 h 13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9916" h="1359958">
                <a:moveTo>
                  <a:pt x="0" y="135996"/>
                </a:moveTo>
                <a:cubicBezTo>
                  <a:pt x="0" y="60887"/>
                  <a:pt x="60887" y="0"/>
                  <a:pt x="135996" y="0"/>
                </a:cubicBezTo>
                <a:lnTo>
                  <a:pt x="2583920" y="0"/>
                </a:lnTo>
                <a:cubicBezTo>
                  <a:pt x="2659029" y="0"/>
                  <a:pt x="2719916" y="60887"/>
                  <a:pt x="2719916" y="135996"/>
                </a:cubicBezTo>
                <a:lnTo>
                  <a:pt x="2719916" y="1223962"/>
                </a:lnTo>
                <a:cubicBezTo>
                  <a:pt x="2719916" y="1299071"/>
                  <a:pt x="2659029" y="1359958"/>
                  <a:pt x="2583920" y="1359958"/>
                </a:cubicBezTo>
                <a:lnTo>
                  <a:pt x="135996" y="1359958"/>
                </a:lnTo>
                <a:cubicBezTo>
                  <a:pt x="60887" y="1359958"/>
                  <a:pt x="0" y="1299071"/>
                  <a:pt x="0" y="1223962"/>
                </a:cubicBezTo>
                <a:lnTo>
                  <a:pt x="0" y="135996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ctr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[O3] Enhance community engagement</a:t>
            </a:r>
          </a:p>
        </p:txBody>
      </p:sp>
      <p:sp>
        <p:nvSpPr>
          <p:cNvPr id="40" name="Right Arrow 27">
            <a:extLst>
              <a:ext uri="{FF2B5EF4-FFF2-40B4-BE49-F238E27FC236}">
                <a16:creationId xmlns:a16="http://schemas.microsoft.com/office/drawing/2014/main" id="{27CBD68D-5B38-96BD-E8C2-9F3118D95FE3}"/>
              </a:ext>
            </a:extLst>
          </p:cNvPr>
          <p:cNvSpPr/>
          <p:nvPr/>
        </p:nvSpPr>
        <p:spPr>
          <a:xfrm>
            <a:off x="3239260" y="2020778"/>
            <a:ext cx="229878" cy="28605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1" name="Right Arrow 27">
            <a:extLst>
              <a:ext uri="{FF2B5EF4-FFF2-40B4-BE49-F238E27FC236}">
                <a16:creationId xmlns:a16="http://schemas.microsoft.com/office/drawing/2014/main" id="{02E84C1A-F4AD-BC80-0B17-E561B98A1F74}"/>
              </a:ext>
            </a:extLst>
          </p:cNvPr>
          <p:cNvSpPr/>
          <p:nvPr/>
        </p:nvSpPr>
        <p:spPr>
          <a:xfrm>
            <a:off x="3256717" y="3979453"/>
            <a:ext cx="229878" cy="28605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2" name="Right Arrow 27">
            <a:extLst>
              <a:ext uri="{FF2B5EF4-FFF2-40B4-BE49-F238E27FC236}">
                <a16:creationId xmlns:a16="http://schemas.microsoft.com/office/drawing/2014/main" id="{C54B9AA6-F8FA-5C18-5E48-EB0291DEF157}"/>
              </a:ext>
            </a:extLst>
          </p:cNvPr>
          <p:cNvSpPr/>
          <p:nvPr/>
        </p:nvSpPr>
        <p:spPr>
          <a:xfrm>
            <a:off x="3239260" y="5696981"/>
            <a:ext cx="229878" cy="28605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19F4E0D-DA70-672F-0A41-2B1C28DD12AB}"/>
              </a:ext>
            </a:extLst>
          </p:cNvPr>
          <p:cNvSpPr txBox="1"/>
          <p:nvPr/>
        </p:nvSpPr>
        <p:spPr>
          <a:xfrm>
            <a:off x="8660117" y="815224"/>
            <a:ext cx="3375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Success Measures</a:t>
            </a:r>
          </a:p>
        </p:txBody>
      </p:sp>
      <p:sp>
        <p:nvSpPr>
          <p:cNvPr id="44" name="Freeform 23">
            <a:extLst>
              <a:ext uri="{FF2B5EF4-FFF2-40B4-BE49-F238E27FC236}">
                <a16:creationId xmlns:a16="http://schemas.microsoft.com/office/drawing/2014/main" id="{31751775-B4D5-6FFF-75C1-E0B70A169417}"/>
              </a:ext>
            </a:extLst>
          </p:cNvPr>
          <p:cNvSpPr/>
          <p:nvPr/>
        </p:nvSpPr>
        <p:spPr>
          <a:xfrm>
            <a:off x="8674631" y="1165846"/>
            <a:ext cx="3443669" cy="2021222"/>
          </a:xfrm>
          <a:custGeom>
            <a:avLst/>
            <a:gdLst>
              <a:gd name="connsiteX0" fmla="*/ 0 w 2719916"/>
              <a:gd name="connsiteY0" fmla="*/ 135996 h 1359958"/>
              <a:gd name="connsiteX1" fmla="*/ 135996 w 2719916"/>
              <a:gd name="connsiteY1" fmla="*/ 0 h 1359958"/>
              <a:gd name="connsiteX2" fmla="*/ 2583920 w 2719916"/>
              <a:gd name="connsiteY2" fmla="*/ 0 h 1359958"/>
              <a:gd name="connsiteX3" fmla="*/ 2719916 w 2719916"/>
              <a:gd name="connsiteY3" fmla="*/ 135996 h 1359958"/>
              <a:gd name="connsiteX4" fmla="*/ 2719916 w 2719916"/>
              <a:gd name="connsiteY4" fmla="*/ 1223962 h 1359958"/>
              <a:gd name="connsiteX5" fmla="*/ 2583920 w 2719916"/>
              <a:gd name="connsiteY5" fmla="*/ 1359958 h 1359958"/>
              <a:gd name="connsiteX6" fmla="*/ 135996 w 2719916"/>
              <a:gd name="connsiteY6" fmla="*/ 1359958 h 1359958"/>
              <a:gd name="connsiteX7" fmla="*/ 0 w 2719916"/>
              <a:gd name="connsiteY7" fmla="*/ 1223962 h 1359958"/>
              <a:gd name="connsiteX8" fmla="*/ 0 w 2719916"/>
              <a:gd name="connsiteY8" fmla="*/ 135996 h 13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9916" h="1359958">
                <a:moveTo>
                  <a:pt x="0" y="135996"/>
                </a:moveTo>
                <a:cubicBezTo>
                  <a:pt x="0" y="60887"/>
                  <a:pt x="60887" y="0"/>
                  <a:pt x="135996" y="0"/>
                </a:cubicBezTo>
                <a:lnTo>
                  <a:pt x="2583920" y="0"/>
                </a:lnTo>
                <a:cubicBezTo>
                  <a:pt x="2659029" y="0"/>
                  <a:pt x="2719916" y="60887"/>
                  <a:pt x="2719916" y="135996"/>
                </a:cubicBezTo>
                <a:lnTo>
                  <a:pt x="2719916" y="1223962"/>
                </a:lnTo>
                <a:cubicBezTo>
                  <a:pt x="2719916" y="1299071"/>
                  <a:pt x="2659029" y="1359958"/>
                  <a:pt x="2583920" y="1359958"/>
                </a:cubicBezTo>
                <a:lnTo>
                  <a:pt x="135996" y="1359958"/>
                </a:lnTo>
                <a:cubicBezTo>
                  <a:pt x="60887" y="1359958"/>
                  <a:pt x="0" y="1299071"/>
                  <a:pt x="0" y="1223962"/>
                </a:cubicBezTo>
                <a:lnTo>
                  <a:pt x="0" y="135996"/>
                </a:lnTo>
                <a:close/>
              </a:path>
            </a:pathLst>
          </a:custGeom>
          <a:noFill/>
          <a:ln w="28575">
            <a:solidFill>
              <a:srgbClr val="6899F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l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[SM1]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All member agencies have appointed a staff person to the interagency staff team, as applicable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[SM2]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Establishment of interagency staff team project management structure and processes </a:t>
            </a:r>
          </a:p>
          <a:p>
            <a:pPr marL="0" marR="0" lvl="0" indent="0" algn="l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[SM3]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Member agency satisfaction with structure, role clarity, and accountability</a:t>
            </a:r>
          </a:p>
        </p:txBody>
      </p:sp>
      <p:sp>
        <p:nvSpPr>
          <p:cNvPr id="45" name="Freeform 23">
            <a:extLst>
              <a:ext uri="{FF2B5EF4-FFF2-40B4-BE49-F238E27FC236}">
                <a16:creationId xmlns:a16="http://schemas.microsoft.com/office/drawing/2014/main" id="{09EE524F-FB8B-505F-4E37-71D220BF732F}"/>
              </a:ext>
            </a:extLst>
          </p:cNvPr>
          <p:cNvSpPr/>
          <p:nvPr/>
        </p:nvSpPr>
        <p:spPr>
          <a:xfrm>
            <a:off x="8653254" y="3341659"/>
            <a:ext cx="3443669" cy="1515954"/>
          </a:xfrm>
          <a:custGeom>
            <a:avLst/>
            <a:gdLst>
              <a:gd name="connsiteX0" fmla="*/ 0 w 2719916"/>
              <a:gd name="connsiteY0" fmla="*/ 135996 h 1359958"/>
              <a:gd name="connsiteX1" fmla="*/ 135996 w 2719916"/>
              <a:gd name="connsiteY1" fmla="*/ 0 h 1359958"/>
              <a:gd name="connsiteX2" fmla="*/ 2583920 w 2719916"/>
              <a:gd name="connsiteY2" fmla="*/ 0 h 1359958"/>
              <a:gd name="connsiteX3" fmla="*/ 2719916 w 2719916"/>
              <a:gd name="connsiteY3" fmla="*/ 135996 h 1359958"/>
              <a:gd name="connsiteX4" fmla="*/ 2719916 w 2719916"/>
              <a:gd name="connsiteY4" fmla="*/ 1223962 h 1359958"/>
              <a:gd name="connsiteX5" fmla="*/ 2583920 w 2719916"/>
              <a:gd name="connsiteY5" fmla="*/ 1359958 h 1359958"/>
              <a:gd name="connsiteX6" fmla="*/ 135996 w 2719916"/>
              <a:gd name="connsiteY6" fmla="*/ 1359958 h 1359958"/>
              <a:gd name="connsiteX7" fmla="*/ 0 w 2719916"/>
              <a:gd name="connsiteY7" fmla="*/ 1223962 h 1359958"/>
              <a:gd name="connsiteX8" fmla="*/ 0 w 2719916"/>
              <a:gd name="connsiteY8" fmla="*/ 135996 h 13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9916" h="1359958">
                <a:moveTo>
                  <a:pt x="0" y="135996"/>
                </a:moveTo>
                <a:cubicBezTo>
                  <a:pt x="0" y="60887"/>
                  <a:pt x="60887" y="0"/>
                  <a:pt x="135996" y="0"/>
                </a:cubicBezTo>
                <a:lnTo>
                  <a:pt x="2583920" y="0"/>
                </a:lnTo>
                <a:cubicBezTo>
                  <a:pt x="2659029" y="0"/>
                  <a:pt x="2719916" y="60887"/>
                  <a:pt x="2719916" y="135996"/>
                </a:cubicBezTo>
                <a:lnTo>
                  <a:pt x="2719916" y="1223962"/>
                </a:lnTo>
                <a:cubicBezTo>
                  <a:pt x="2719916" y="1299071"/>
                  <a:pt x="2659029" y="1359958"/>
                  <a:pt x="2583920" y="1359958"/>
                </a:cubicBezTo>
                <a:lnTo>
                  <a:pt x="135996" y="1359958"/>
                </a:lnTo>
                <a:cubicBezTo>
                  <a:pt x="60887" y="1359958"/>
                  <a:pt x="0" y="1299071"/>
                  <a:pt x="0" y="1223962"/>
                </a:cubicBezTo>
                <a:lnTo>
                  <a:pt x="0" y="135996"/>
                </a:lnTo>
                <a:close/>
              </a:path>
            </a:pathLst>
          </a:custGeom>
          <a:noFill/>
          <a:ln w="28575">
            <a:solidFill>
              <a:srgbClr val="6899F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l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[SM1]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Establishment of annual report on selected outcome measures  </a:t>
            </a:r>
          </a:p>
          <a:p>
            <a:pPr marL="0" marR="0" lvl="0" indent="0" algn="l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[SM2]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Member agency satisfaction with data reporting, data quality and use of shared data in decision making</a:t>
            </a:r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B0543B1F-C827-32CA-BC3A-478C2251B1AB}"/>
              </a:ext>
            </a:extLst>
          </p:cNvPr>
          <p:cNvSpPr/>
          <p:nvPr/>
        </p:nvSpPr>
        <p:spPr>
          <a:xfrm>
            <a:off x="8674632" y="5076279"/>
            <a:ext cx="3422291" cy="1527456"/>
          </a:xfrm>
          <a:custGeom>
            <a:avLst/>
            <a:gdLst>
              <a:gd name="connsiteX0" fmla="*/ 0 w 2719916"/>
              <a:gd name="connsiteY0" fmla="*/ 135996 h 1359958"/>
              <a:gd name="connsiteX1" fmla="*/ 135996 w 2719916"/>
              <a:gd name="connsiteY1" fmla="*/ 0 h 1359958"/>
              <a:gd name="connsiteX2" fmla="*/ 2583920 w 2719916"/>
              <a:gd name="connsiteY2" fmla="*/ 0 h 1359958"/>
              <a:gd name="connsiteX3" fmla="*/ 2719916 w 2719916"/>
              <a:gd name="connsiteY3" fmla="*/ 135996 h 1359958"/>
              <a:gd name="connsiteX4" fmla="*/ 2719916 w 2719916"/>
              <a:gd name="connsiteY4" fmla="*/ 1223962 h 1359958"/>
              <a:gd name="connsiteX5" fmla="*/ 2583920 w 2719916"/>
              <a:gd name="connsiteY5" fmla="*/ 1359958 h 1359958"/>
              <a:gd name="connsiteX6" fmla="*/ 135996 w 2719916"/>
              <a:gd name="connsiteY6" fmla="*/ 1359958 h 1359958"/>
              <a:gd name="connsiteX7" fmla="*/ 0 w 2719916"/>
              <a:gd name="connsiteY7" fmla="*/ 1223962 h 1359958"/>
              <a:gd name="connsiteX8" fmla="*/ 0 w 2719916"/>
              <a:gd name="connsiteY8" fmla="*/ 135996 h 13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9916" h="1359958">
                <a:moveTo>
                  <a:pt x="0" y="135996"/>
                </a:moveTo>
                <a:cubicBezTo>
                  <a:pt x="0" y="60887"/>
                  <a:pt x="60887" y="0"/>
                  <a:pt x="135996" y="0"/>
                </a:cubicBezTo>
                <a:lnTo>
                  <a:pt x="2583920" y="0"/>
                </a:lnTo>
                <a:cubicBezTo>
                  <a:pt x="2659029" y="0"/>
                  <a:pt x="2719916" y="60887"/>
                  <a:pt x="2719916" y="135996"/>
                </a:cubicBezTo>
                <a:lnTo>
                  <a:pt x="2719916" y="1223962"/>
                </a:lnTo>
                <a:cubicBezTo>
                  <a:pt x="2719916" y="1299071"/>
                  <a:pt x="2659029" y="1359958"/>
                  <a:pt x="2583920" y="1359958"/>
                </a:cubicBezTo>
                <a:lnTo>
                  <a:pt x="135996" y="1359958"/>
                </a:lnTo>
                <a:cubicBezTo>
                  <a:pt x="60887" y="1359958"/>
                  <a:pt x="0" y="1299071"/>
                  <a:pt x="0" y="1223962"/>
                </a:cubicBezTo>
                <a:lnTo>
                  <a:pt x="0" y="135996"/>
                </a:lnTo>
                <a:close/>
              </a:path>
            </a:pathLst>
          </a:custGeom>
          <a:noFill/>
          <a:ln w="28575">
            <a:solidFill>
              <a:srgbClr val="6899F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l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[SM1]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Average # of non-Cabinet member participants in Cabinet meetings</a:t>
            </a:r>
          </a:p>
          <a:p>
            <a:pPr marL="0" marR="0" lvl="0" indent="0" algn="l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[SM2]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Member agency and external stakeholder satisfaction with enhancements [i.e., meeting structure, input gathering, website]</a:t>
            </a:r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2618CD54-D4BC-1D79-DB58-0E66BC9F6D21}"/>
              </a:ext>
            </a:extLst>
          </p:cNvPr>
          <p:cNvSpPr/>
          <p:nvPr/>
        </p:nvSpPr>
        <p:spPr>
          <a:xfrm>
            <a:off x="8430240" y="5696981"/>
            <a:ext cx="229878" cy="28605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8" name="Right Arrow 27">
            <a:extLst>
              <a:ext uri="{FF2B5EF4-FFF2-40B4-BE49-F238E27FC236}">
                <a16:creationId xmlns:a16="http://schemas.microsoft.com/office/drawing/2014/main" id="{13889B78-EA03-45B8-BBF6-8F88489E3BBE}"/>
              </a:ext>
            </a:extLst>
          </p:cNvPr>
          <p:cNvSpPr/>
          <p:nvPr/>
        </p:nvSpPr>
        <p:spPr>
          <a:xfrm>
            <a:off x="8430240" y="3979453"/>
            <a:ext cx="229878" cy="28605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9" name="Right Arrow 27">
            <a:extLst>
              <a:ext uri="{FF2B5EF4-FFF2-40B4-BE49-F238E27FC236}">
                <a16:creationId xmlns:a16="http://schemas.microsoft.com/office/drawing/2014/main" id="{60C8D638-71BC-C724-89EE-D2F2DF78940E}"/>
              </a:ext>
            </a:extLst>
          </p:cNvPr>
          <p:cNvSpPr/>
          <p:nvPr/>
        </p:nvSpPr>
        <p:spPr>
          <a:xfrm>
            <a:off x="8449663" y="2083148"/>
            <a:ext cx="229878" cy="28605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1DC30EC-8689-528B-666B-8BE4FB77DD02}"/>
              </a:ext>
            </a:extLst>
          </p:cNvPr>
          <p:cNvSpPr txBox="1"/>
          <p:nvPr/>
        </p:nvSpPr>
        <p:spPr>
          <a:xfrm>
            <a:off x="1650914" y="821414"/>
            <a:ext cx="157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Objectives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2729A2E-C8E6-CEC5-EB95-0013BE1C656E}"/>
              </a:ext>
            </a:extLst>
          </p:cNvPr>
          <p:cNvSpPr txBox="1"/>
          <p:nvPr/>
        </p:nvSpPr>
        <p:spPr>
          <a:xfrm>
            <a:off x="3486594" y="815224"/>
            <a:ext cx="4943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Strategic Initiatives</a:t>
            </a:r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5F8F019B-12EF-DA6D-55BB-DBD8A1EF91B9}"/>
              </a:ext>
            </a:extLst>
          </p:cNvPr>
          <p:cNvSpPr/>
          <p:nvPr/>
        </p:nvSpPr>
        <p:spPr>
          <a:xfrm>
            <a:off x="3486595" y="1143462"/>
            <a:ext cx="4963067" cy="2043606"/>
          </a:xfrm>
          <a:custGeom>
            <a:avLst/>
            <a:gdLst>
              <a:gd name="connsiteX0" fmla="*/ 0 w 2719916"/>
              <a:gd name="connsiteY0" fmla="*/ 135996 h 1359958"/>
              <a:gd name="connsiteX1" fmla="*/ 135996 w 2719916"/>
              <a:gd name="connsiteY1" fmla="*/ 0 h 1359958"/>
              <a:gd name="connsiteX2" fmla="*/ 2583920 w 2719916"/>
              <a:gd name="connsiteY2" fmla="*/ 0 h 1359958"/>
              <a:gd name="connsiteX3" fmla="*/ 2719916 w 2719916"/>
              <a:gd name="connsiteY3" fmla="*/ 135996 h 1359958"/>
              <a:gd name="connsiteX4" fmla="*/ 2719916 w 2719916"/>
              <a:gd name="connsiteY4" fmla="*/ 1223962 h 1359958"/>
              <a:gd name="connsiteX5" fmla="*/ 2583920 w 2719916"/>
              <a:gd name="connsiteY5" fmla="*/ 1359958 h 1359958"/>
              <a:gd name="connsiteX6" fmla="*/ 135996 w 2719916"/>
              <a:gd name="connsiteY6" fmla="*/ 1359958 h 1359958"/>
              <a:gd name="connsiteX7" fmla="*/ 0 w 2719916"/>
              <a:gd name="connsiteY7" fmla="*/ 1223962 h 1359958"/>
              <a:gd name="connsiteX8" fmla="*/ 0 w 2719916"/>
              <a:gd name="connsiteY8" fmla="*/ 135996 h 13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9916" h="1359958">
                <a:moveTo>
                  <a:pt x="0" y="135996"/>
                </a:moveTo>
                <a:cubicBezTo>
                  <a:pt x="0" y="60887"/>
                  <a:pt x="60887" y="0"/>
                  <a:pt x="135996" y="0"/>
                </a:cubicBezTo>
                <a:lnTo>
                  <a:pt x="2583920" y="0"/>
                </a:lnTo>
                <a:cubicBezTo>
                  <a:pt x="2659029" y="0"/>
                  <a:pt x="2719916" y="60887"/>
                  <a:pt x="2719916" y="135996"/>
                </a:cubicBezTo>
                <a:lnTo>
                  <a:pt x="2719916" y="1223962"/>
                </a:lnTo>
                <a:cubicBezTo>
                  <a:pt x="2719916" y="1299071"/>
                  <a:pt x="2659029" y="1359958"/>
                  <a:pt x="2583920" y="1359958"/>
                </a:cubicBezTo>
                <a:lnTo>
                  <a:pt x="135996" y="1359958"/>
                </a:lnTo>
                <a:cubicBezTo>
                  <a:pt x="60887" y="1359958"/>
                  <a:pt x="0" y="1299071"/>
                  <a:pt x="0" y="1223962"/>
                </a:cubicBezTo>
                <a:lnTo>
                  <a:pt x="0" y="135996"/>
                </a:lnTo>
                <a:close/>
              </a:path>
            </a:pathLst>
          </a:custGeom>
          <a:noFill/>
          <a:ln w="28575"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1238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[S1]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Establish an interagency staff team with appointees from member agencies who are responsible for coordinating within their agency to advance work on selected focus areas </a:t>
            </a:r>
          </a:p>
          <a:p>
            <a:pPr marL="1238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[S2]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Establish a structure to manage workstreams with clear roles, accountability, and project tracking</a:t>
            </a:r>
          </a:p>
          <a:p>
            <a:pPr marL="1238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[S3]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Leverage ad hoc committees with the appropriate subject matter experts as needed to advance progress on key initiatives </a:t>
            </a:r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71660F50-2EDD-ACEB-DBDA-E0B55ED57669}"/>
              </a:ext>
            </a:extLst>
          </p:cNvPr>
          <p:cNvSpPr/>
          <p:nvPr/>
        </p:nvSpPr>
        <p:spPr>
          <a:xfrm>
            <a:off x="3486595" y="3364502"/>
            <a:ext cx="4943645" cy="1527456"/>
          </a:xfrm>
          <a:custGeom>
            <a:avLst/>
            <a:gdLst>
              <a:gd name="connsiteX0" fmla="*/ 0 w 2719916"/>
              <a:gd name="connsiteY0" fmla="*/ 135996 h 1359958"/>
              <a:gd name="connsiteX1" fmla="*/ 135996 w 2719916"/>
              <a:gd name="connsiteY1" fmla="*/ 0 h 1359958"/>
              <a:gd name="connsiteX2" fmla="*/ 2583920 w 2719916"/>
              <a:gd name="connsiteY2" fmla="*/ 0 h 1359958"/>
              <a:gd name="connsiteX3" fmla="*/ 2719916 w 2719916"/>
              <a:gd name="connsiteY3" fmla="*/ 135996 h 1359958"/>
              <a:gd name="connsiteX4" fmla="*/ 2719916 w 2719916"/>
              <a:gd name="connsiteY4" fmla="*/ 1223962 h 1359958"/>
              <a:gd name="connsiteX5" fmla="*/ 2583920 w 2719916"/>
              <a:gd name="connsiteY5" fmla="*/ 1359958 h 1359958"/>
              <a:gd name="connsiteX6" fmla="*/ 135996 w 2719916"/>
              <a:gd name="connsiteY6" fmla="*/ 1359958 h 1359958"/>
              <a:gd name="connsiteX7" fmla="*/ 0 w 2719916"/>
              <a:gd name="connsiteY7" fmla="*/ 1223962 h 1359958"/>
              <a:gd name="connsiteX8" fmla="*/ 0 w 2719916"/>
              <a:gd name="connsiteY8" fmla="*/ 135996 h 13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9916" h="1359958">
                <a:moveTo>
                  <a:pt x="0" y="135996"/>
                </a:moveTo>
                <a:cubicBezTo>
                  <a:pt x="0" y="60887"/>
                  <a:pt x="60887" y="0"/>
                  <a:pt x="135996" y="0"/>
                </a:cubicBezTo>
                <a:lnTo>
                  <a:pt x="2583920" y="0"/>
                </a:lnTo>
                <a:cubicBezTo>
                  <a:pt x="2659029" y="0"/>
                  <a:pt x="2719916" y="60887"/>
                  <a:pt x="2719916" y="135996"/>
                </a:cubicBezTo>
                <a:lnTo>
                  <a:pt x="2719916" y="1223962"/>
                </a:lnTo>
                <a:cubicBezTo>
                  <a:pt x="2719916" y="1299071"/>
                  <a:pt x="2659029" y="1359958"/>
                  <a:pt x="2583920" y="1359958"/>
                </a:cubicBezTo>
                <a:lnTo>
                  <a:pt x="135996" y="1359958"/>
                </a:lnTo>
                <a:cubicBezTo>
                  <a:pt x="60887" y="1359958"/>
                  <a:pt x="0" y="1299071"/>
                  <a:pt x="0" y="1223962"/>
                </a:cubicBezTo>
                <a:lnTo>
                  <a:pt x="0" y="135996"/>
                </a:lnTo>
                <a:close/>
              </a:path>
            </a:pathLst>
          </a:custGeom>
          <a:noFill/>
          <a:ln w="28575"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1238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[S1]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Select outcome measures aligned with Children’s Cabinet goals and focus areas that leverage existing measure sets and are evidence-based</a:t>
            </a:r>
          </a:p>
          <a:p>
            <a:pPr marL="1238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[S2]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Establish a reporting structure and process – report on Cabinet progress at least annually</a:t>
            </a:r>
          </a:p>
          <a:p>
            <a:pPr marL="1238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[S3]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Use shared data to execute on initiatives and improve outcomes</a:t>
            </a:r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545FEB80-EB31-D556-C654-8528EE647F59}"/>
              </a:ext>
            </a:extLst>
          </p:cNvPr>
          <p:cNvSpPr/>
          <p:nvPr/>
        </p:nvSpPr>
        <p:spPr>
          <a:xfrm>
            <a:off x="3486595" y="5076279"/>
            <a:ext cx="4943645" cy="1527456"/>
          </a:xfrm>
          <a:custGeom>
            <a:avLst/>
            <a:gdLst>
              <a:gd name="connsiteX0" fmla="*/ 0 w 2719916"/>
              <a:gd name="connsiteY0" fmla="*/ 135996 h 1359958"/>
              <a:gd name="connsiteX1" fmla="*/ 135996 w 2719916"/>
              <a:gd name="connsiteY1" fmla="*/ 0 h 1359958"/>
              <a:gd name="connsiteX2" fmla="*/ 2583920 w 2719916"/>
              <a:gd name="connsiteY2" fmla="*/ 0 h 1359958"/>
              <a:gd name="connsiteX3" fmla="*/ 2719916 w 2719916"/>
              <a:gd name="connsiteY3" fmla="*/ 135996 h 1359958"/>
              <a:gd name="connsiteX4" fmla="*/ 2719916 w 2719916"/>
              <a:gd name="connsiteY4" fmla="*/ 1223962 h 1359958"/>
              <a:gd name="connsiteX5" fmla="*/ 2583920 w 2719916"/>
              <a:gd name="connsiteY5" fmla="*/ 1359958 h 1359958"/>
              <a:gd name="connsiteX6" fmla="*/ 135996 w 2719916"/>
              <a:gd name="connsiteY6" fmla="*/ 1359958 h 1359958"/>
              <a:gd name="connsiteX7" fmla="*/ 0 w 2719916"/>
              <a:gd name="connsiteY7" fmla="*/ 1223962 h 1359958"/>
              <a:gd name="connsiteX8" fmla="*/ 0 w 2719916"/>
              <a:gd name="connsiteY8" fmla="*/ 135996 h 13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9916" h="1359958">
                <a:moveTo>
                  <a:pt x="0" y="135996"/>
                </a:moveTo>
                <a:cubicBezTo>
                  <a:pt x="0" y="60887"/>
                  <a:pt x="60887" y="0"/>
                  <a:pt x="135996" y="0"/>
                </a:cubicBezTo>
                <a:lnTo>
                  <a:pt x="2583920" y="0"/>
                </a:lnTo>
                <a:cubicBezTo>
                  <a:pt x="2659029" y="0"/>
                  <a:pt x="2719916" y="60887"/>
                  <a:pt x="2719916" y="135996"/>
                </a:cubicBezTo>
                <a:lnTo>
                  <a:pt x="2719916" y="1223962"/>
                </a:lnTo>
                <a:cubicBezTo>
                  <a:pt x="2719916" y="1299071"/>
                  <a:pt x="2659029" y="1359958"/>
                  <a:pt x="2583920" y="1359958"/>
                </a:cubicBezTo>
                <a:lnTo>
                  <a:pt x="135996" y="1359958"/>
                </a:lnTo>
                <a:cubicBezTo>
                  <a:pt x="60887" y="1359958"/>
                  <a:pt x="0" y="1299071"/>
                  <a:pt x="0" y="1223962"/>
                </a:cubicBezTo>
                <a:lnTo>
                  <a:pt x="0" y="135996"/>
                </a:lnTo>
                <a:close/>
              </a:path>
            </a:pathLst>
          </a:custGeom>
          <a:noFill/>
          <a:ln w="28575"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1238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[S1]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Enhance the Children’s Cabinet’s ability to gather and utilize community input</a:t>
            </a:r>
          </a:p>
          <a:p>
            <a:pPr marL="1238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[S2]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Improve the community’s ability to access and contribute to hybrid meetings</a:t>
            </a:r>
          </a:p>
          <a:p>
            <a:pPr marL="1238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[S3]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Update the website regularly to ensure access to timely and useful information</a:t>
            </a:r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10926E38-DE20-9BC2-3499-10281C683CFC}"/>
              </a:ext>
            </a:extLst>
          </p:cNvPr>
          <p:cNvSpPr/>
          <p:nvPr/>
        </p:nvSpPr>
        <p:spPr>
          <a:xfrm>
            <a:off x="102146" y="2302612"/>
            <a:ext cx="1360238" cy="2962596"/>
          </a:xfrm>
          <a:custGeom>
            <a:avLst/>
            <a:gdLst>
              <a:gd name="connsiteX0" fmla="*/ 0 w 2719916"/>
              <a:gd name="connsiteY0" fmla="*/ 135996 h 1359958"/>
              <a:gd name="connsiteX1" fmla="*/ 135996 w 2719916"/>
              <a:gd name="connsiteY1" fmla="*/ 0 h 1359958"/>
              <a:gd name="connsiteX2" fmla="*/ 2583920 w 2719916"/>
              <a:gd name="connsiteY2" fmla="*/ 0 h 1359958"/>
              <a:gd name="connsiteX3" fmla="*/ 2719916 w 2719916"/>
              <a:gd name="connsiteY3" fmla="*/ 135996 h 1359958"/>
              <a:gd name="connsiteX4" fmla="*/ 2719916 w 2719916"/>
              <a:gd name="connsiteY4" fmla="*/ 1223962 h 1359958"/>
              <a:gd name="connsiteX5" fmla="*/ 2583920 w 2719916"/>
              <a:gd name="connsiteY5" fmla="*/ 1359958 h 1359958"/>
              <a:gd name="connsiteX6" fmla="*/ 135996 w 2719916"/>
              <a:gd name="connsiteY6" fmla="*/ 1359958 h 1359958"/>
              <a:gd name="connsiteX7" fmla="*/ 0 w 2719916"/>
              <a:gd name="connsiteY7" fmla="*/ 1223962 h 1359958"/>
              <a:gd name="connsiteX8" fmla="*/ 0 w 2719916"/>
              <a:gd name="connsiteY8" fmla="*/ 135996 h 13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9916" h="1359958">
                <a:moveTo>
                  <a:pt x="0" y="135996"/>
                </a:moveTo>
                <a:cubicBezTo>
                  <a:pt x="0" y="60887"/>
                  <a:pt x="60887" y="0"/>
                  <a:pt x="135996" y="0"/>
                </a:cubicBezTo>
                <a:lnTo>
                  <a:pt x="2583920" y="0"/>
                </a:lnTo>
                <a:cubicBezTo>
                  <a:pt x="2659029" y="0"/>
                  <a:pt x="2719916" y="60887"/>
                  <a:pt x="2719916" y="135996"/>
                </a:cubicBezTo>
                <a:lnTo>
                  <a:pt x="2719916" y="1223962"/>
                </a:lnTo>
                <a:cubicBezTo>
                  <a:pt x="2719916" y="1299071"/>
                  <a:pt x="2659029" y="1359958"/>
                  <a:pt x="2583920" y="1359958"/>
                </a:cubicBezTo>
                <a:lnTo>
                  <a:pt x="135996" y="1359958"/>
                </a:lnTo>
                <a:cubicBezTo>
                  <a:pt x="60887" y="1359958"/>
                  <a:pt x="0" y="1299071"/>
                  <a:pt x="0" y="1223962"/>
                </a:cubicBezTo>
                <a:lnTo>
                  <a:pt x="0" y="13599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 2: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Strengthen the Children’s Cabinet’s capacity to execute on its Mission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Right Brace 57">
            <a:extLst>
              <a:ext uri="{FF2B5EF4-FFF2-40B4-BE49-F238E27FC236}">
                <a16:creationId xmlns:a16="http://schemas.microsoft.com/office/drawing/2014/main" id="{C3DA97AB-B454-9043-B9A5-C8C91D756BD9}"/>
              </a:ext>
            </a:extLst>
          </p:cNvPr>
          <p:cNvSpPr/>
          <p:nvPr/>
        </p:nvSpPr>
        <p:spPr>
          <a:xfrm rot="10800000">
            <a:off x="1371572" y="860626"/>
            <a:ext cx="381213" cy="5743109"/>
          </a:xfrm>
          <a:prstGeom prst="rightBrace">
            <a:avLst>
              <a:gd name="adj1" fmla="val 8333"/>
              <a:gd name="adj2" fmla="val 50103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Rounded Rectangle 1" descr="Connections with solid fill">
            <a:extLst>
              <a:ext uri="{FF2B5EF4-FFF2-40B4-BE49-F238E27FC236}">
                <a16:creationId xmlns:a16="http://schemas.microsoft.com/office/drawing/2014/main" id="{E299A91B-98DF-646C-D6C9-A510717EDFAA}"/>
              </a:ext>
            </a:extLst>
          </p:cNvPr>
          <p:cNvSpPr/>
          <p:nvPr/>
        </p:nvSpPr>
        <p:spPr>
          <a:xfrm>
            <a:off x="327680" y="1387339"/>
            <a:ext cx="912659" cy="830539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47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1B2D4D-C470-A394-B74F-3211F6161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blue text&#10;&#10;AI-generated content may be incorrect.">
            <a:extLst>
              <a:ext uri="{FF2B5EF4-FFF2-40B4-BE49-F238E27FC236}">
                <a16:creationId xmlns:a16="http://schemas.microsoft.com/office/drawing/2014/main" id="{A1FF1B1C-83EF-AA91-D4DB-C1180FE6A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7" y="6521948"/>
            <a:ext cx="1621496" cy="33855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56FA7ED-ED3D-AB3D-1E0A-AEAB36C812A9}"/>
              </a:ext>
            </a:extLst>
          </p:cNvPr>
          <p:cNvSpPr/>
          <p:nvPr/>
        </p:nvSpPr>
        <p:spPr>
          <a:xfrm>
            <a:off x="0" y="-1"/>
            <a:ext cx="12192000" cy="731811"/>
          </a:xfrm>
          <a:prstGeom prst="rect">
            <a:avLst/>
          </a:prstGeom>
          <a:solidFill>
            <a:srgbClr val="D9E5F3"/>
          </a:solidFill>
          <a:ln>
            <a:solidFill>
              <a:srgbClr val="D9E5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6BA1E48-DA78-D434-7A72-ADB52F4F7033}"/>
              </a:ext>
            </a:extLst>
          </p:cNvPr>
          <p:cNvSpPr txBox="1">
            <a:spLocks/>
          </p:cNvSpPr>
          <p:nvPr/>
        </p:nvSpPr>
        <p:spPr>
          <a:xfrm>
            <a:off x="197443" y="98445"/>
            <a:ext cx="11084438" cy="571753"/>
          </a:xfr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32A77"/>
                </a:solidFill>
                <a:effectLst/>
                <a:uLnTx/>
                <a:uFillTx/>
                <a:latin typeface="Century Gothic" panose="020F0302020204030204"/>
                <a:ea typeface="+mj-ea"/>
                <a:cs typeface="+mj-cs"/>
              </a:rPr>
              <a:t>Goal 3: Objectives, Strategic Initiatives, and Success Measures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32A77"/>
              </a:solidFill>
              <a:effectLst/>
              <a:uLnTx/>
              <a:uFillTx/>
              <a:latin typeface="Century Gothic" panose="020F0302020204030204"/>
              <a:ea typeface="+mj-ea"/>
              <a:cs typeface="+mj-cs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6442B645-856A-E5EC-6AAB-5AAC1714AB50}"/>
              </a:ext>
            </a:extLst>
          </p:cNvPr>
          <p:cNvSpPr/>
          <p:nvPr/>
        </p:nvSpPr>
        <p:spPr>
          <a:xfrm>
            <a:off x="1650914" y="2177098"/>
            <a:ext cx="1579617" cy="1024949"/>
          </a:xfrm>
          <a:custGeom>
            <a:avLst/>
            <a:gdLst>
              <a:gd name="connsiteX0" fmla="*/ 0 w 2719916"/>
              <a:gd name="connsiteY0" fmla="*/ 135996 h 1359958"/>
              <a:gd name="connsiteX1" fmla="*/ 135996 w 2719916"/>
              <a:gd name="connsiteY1" fmla="*/ 0 h 1359958"/>
              <a:gd name="connsiteX2" fmla="*/ 2583920 w 2719916"/>
              <a:gd name="connsiteY2" fmla="*/ 0 h 1359958"/>
              <a:gd name="connsiteX3" fmla="*/ 2719916 w 2719916"/>
              <a:gd name="connsiteY3" fmla="*/ 135996 h 1359958"/>
              <a:gd name="connsiteX4" fmla="*/ 2719916 w 2719916"/>
              <a:gd name="connsiteY4" fmla="*/ 1223962 h 1359958"/>
              <a:gd name="connsiteX5" fmla="*/ 2583920 w 2719916"/>
              <a:gd name="connsiteY5" fmla="*/ 1359958 h 1359958"/>
              <a:gd name="connsiteX6" fmla="*/ 135996 w 2719916"/>
              <a:gd name="connsiteY6" fmla="*/ 1359958 h 1359958"/>
              <a:gd name="connsiteX7" fmla="*/ 0 w 2719916"/>
              <a:gd name="connsiteY7" fmla="*/ 1223962 h 1359958"/>
              <a:gd name="connsiteX8" fmla="*/ 0 w 2719916"/>
              <a:gd name="connsiteY8" fmla="*/ 135996 h 13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9916" h="1359958">
                <a:moveTo>
                  <a:pt x="0" y="135996"/>
                </a:moveTo>
                <a:cubicBezTo>
                  <a:pt x="0" y="60887"/>
                  <a:pt x="60887" y="0"/>
                  <a:pt x="135996" y="0"/>
                </a:cubicBezTo>
                <a:lnTo>
                  <a:pt x="2583920" y="0"/>
                </a:lnTo>
                <a:cubicBezTo>
                  <a:pt x="2659029" y="0"/>
                  <a:pt x="2719916" y="60887"/>
                  <a:pt x="2719916" y="135996"/>
                </a:cubicBezTo>
                <a:lnTo>
                  <a:pt x="2719916" y="1223962"/>
                </a:lnTo>
                <a:cubicBezTo>
                  <a:pt x="2719916" y="1299071"/>
                  <a:pt x="2659029" y="1359958"/>
                  <a:pt x="2583920" y="1359958"/>
                </a:cubicBezTo>
                <a:lnTo>
                  <a:pt x="135996" y="1359958"/>
                </a:lnTo>
                <a:cubicBezTo>
                  <a:pt x="60887" y="1359958"/>
                  <a:pt x="0" y="1299071"/>
                  <a:pt x="0" y="1223962"/>
                </a:cubicBezTo>
                <a:lnTo>
                  <a:pt x="0" y="135996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ctr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[O1] Maximize efficient deployment of resources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CAF99C4-76AA-6BF3-B58B-8BC390FF1BC2}"/>
              </a:ext>
            </a:extLst>
          </p:cNvPr>
          <p:cNvSpPr/>
          <p:nvPr/>
        </p:nvSpPr>
        <p:spPr>
          <a:xfrm>
            <a:off x="1650914" y="4489677"/>
            <a:ext cx="1579617" cy="1024949"/>
          </a:xfrm>
          <a:custGeom>
            <a:avLst/>
            <a:gdLst>
              <a:gd name="connsiteX0" fmla="*/ 0 w 2719916"/>
              <a:gd name="connsiteY0" fmla="*/ 135996 h 1359958"/>
              <a:gd name="connsiteX1" fmla="*/ 135996 w 2719916"/>
              <a:gd name="connsiteY1" fmla="*/ 0 h 1359958"/>
              <a:gd name="connsiteX2" fmla="*/ 2583920 w 2719916"/>
              <a:gd name="connsiteY2" fmla="*/ 0 h 1359958"/>
              <a:gd name="connsiteX3" fmla="*/ 2719916 w 2719916"/>
              <a:gd name="connsiteY3" fmla="*/ 135996 h 1359958"/>
              <a:gd name="connsiteX4" fmla="*/ 2719916 w 2719916"/>
              <a:gd name="connsiteY4" fmla="*/ 1223962 h 1359958"/>
              <a:gd name="connsiteX5" fmla="*/ 2583920 w 2719916"/>
              <a:gd name="connsiteY5" fmla="*/ 1359958 h 1359958"/>
              <a:gd name="connsiteX6" fmla="*/ 135996 w 2719916"/>
              <a:gd name="connsiteY6" fmla="*/ 1359958 h 1359958"/>
              <a:gd name="connsiteX7" fmla="*/ 0 w 2719916"/>
              <a:gd name="connsiteY7" fmla="*/ 1223962 h 1359958"/>
              <a:gd name="connsiteX8" fmla="*/ 0 w 2719916"/>
              <a:gd name="connsiteY8" fmla="*/ 135996 h 13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9916" h="1359958">
                <a:moveTo>
                  <a:pt x="0" y="135996"/>
                </a:moveTo>
                <a:cubicBezTo>
                  <a:pt x="0" y="60887"/>
                  <a:pt x="60887" y="0"/>
                  <a:pt x="135996" y="0"/>
                </a:cubicBezTo>
                <a:lnTo>
                  <a:pt x="2583920" y="0"/>
                </a:lnTo>
                <a:cubicBezTo>
                  <a:pt x="2659029" y="0"/>
                  <a:pt x="2719916" y="60887"/>
                  <a:pt x="2719916" y="135996"/>
                </a:cubicBezTo>
                <a:lnTo>
                  <a:pt x="2719916" y="1223962"/>
                </a:lnTo>
                <a:cubicBezTo>
                  <a:pt x="2719916" y="1299071"/>
                  <a:pt x="2659029" y="1359958"/>
                  <a:pt x="2583920" y="1359958"/>
                </a:cubicBezTo>
                <a:lnTo>
                  <a:pt x="135996" y="1359958"/>
                </a:lnTo>
                <a:cubicBezTo>
                  <a:pt x="60887" y="1359958"/>
                  <a:pt x="0" y="1299071"/>
                  <a:pt x="0" y="1223962"/>
                </a:cubicBezTo>
                <a:lnTo>
                  <a:pt x="0" y="135996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ctr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[O2] Align on budgetary risks and state budget strategy</a:t>
            </a:r>
          </a:p>
        </p:txBody>
      </p:sp>
      <p:sp>
        <p:nvSpPr>
          <p:cNvPr id="8" name="Right Arrow 27">
            <a:extLst>
              <a:ext uri="{FF2B5EF4-FFF2-40B4-BE49-F238E27FC236}">
                <a16:creationId xmlns:a16="http://schemas.microsoft.com/office/drawing/2014/main" id="{42F4AF0D-6F33-9654-8B49-B7732927C62F}"/>
              </a:ext>
            </a:extLst>
          </p:cNvPr>
          <p:cNvSpPr/>
          <p:nvPr/>
        </p:nvSpPr>
        <p:spPr>
          <a:xfrm>
            <a:off x="3239260" y="2550244"/>
            <a:ext cx="229878" cy="28605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Right Arrow 27">
            <a:extLst>
              <a:ext uri="{FF2B5EF4-FFF2-40B4-BE49-F238E27FC236}">
                <a16:creationId xmlns:a16="http://schemas.microsoft.com/office/drawing/2014/main" id="{D47ECDFC-9192-84A7-67FD-11E81BA32E20}"/>
              </a:ext>
            </a:extLst>
          </p:cNvPr>
          <p:cNvSpPr/>
          <p:nvPr/>
        </p:nvSpPr>
        <p:spPr>
          <a:xfrm>
            <a:off x="3239260" y="4859126"/>
            <a:ext cx="229878" cy="28605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AD0448-EAD6-312F-51BC-DF0FA01A5440}"/>
              </a:ext>
            </a:extLst>
          </p:cNvPr>
          <p:cNvSpPr txBox="1"/>
          <p:nvPr/>
        </p:nvSpPr>
        <p:spPr>
          <a:xfrm>
            <a:off x="8660117" y="1344690"/>
            <a:ext cx="3375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Success Measures</a:t>
            </a:r>
          </a:p>
        </p:txBody>
      </p:sp>
      <p:sp>
        <p:nvSpPr>
          <p:cNvPr id="11" name="Freeform 23">
            <a:extLst>
              <a:ext uri="{FF2B5EF4-FFF2-40B4-BE49-F238E27FC236}">
                <a16:creationId xmlns:a16="http://schemas.microsoft.com/office/drawing/2014/main" id="{2F0FD825-2CC7-EEFC-7ACF-736E3E9DFF0F}"/>
              </a:ext>
            </a:extLst>
          </p:cNvPr>
          <p:cNvSpPr/>
          <p:nvPr/>
        </p:nvSpPr>
        <p:spPr>
          <a:xfrm>
            <a:off x="8674631" y="1788728"/>
            <a:ext cx="3443669" cy="1926743"/>
          </a:xfrm>
          <a:custGeom>
            <a:avLst/>
            <a:gdLst>
              <a:gd name="connsiteX0" fmla="*/ 0 w 2719916"/>
              <a:gd name="connsiteY0" fmla="*/ 135996 h 1359958"/>
              <a:gd name="connsiteX1" fmla="*/ 135996 w 2719916"/>
              <a:gd name="connsiteY1" fmla="*/ 0 h 1359958"/>
              <a:gd name="connsiteX2" fmla="*/ 2583920 w 2719916"/>
              <a:gd name="connsiteY2" fmla="*/ 0 h 1359958"/>
              <a:gd name="connsiteX3" fmla="*/ 2719916 w 2719916"/>
              <a:gd name="connsiteY3" fmla="*/ 135996 h 1359958"/>
              <a:gd name="connsiteX4" fmla="*/ 2719916 w 2719916"/>
              <a:gd name="connsiteY4" fmla="*/ 1223962 h 1359958"/>
              <a:gd name="connsiteX5" fmla="*/ 2583920 w 2719916"/>
              <a:gd name="connsiteY5" fmla="*/ 1359958 h 1359958"/>
              <a:gd name="connsiteX6" fmla="*/ 135996 w 2719916"/>
              <a:gd name="connsiteY6" fmla="*/ 1359958 h 1359958"/>
              <a:gd name="connsiteX7" fmla="*/ 0 w 2719916"/>
              <a:gd name="connsiteY7" fmla="*/ 1223962 h 1359958"/>
              <a:gd name="connsiteX8" fmla="*/ 0 w 2719916"/>
              <a:gd name="connsiteY8" fmla="*/ 135996 h 13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9916" h="1359958">
                <a:moveTo>
                  <a:pt x="0" y="135996"/>
                </a:moveTo>
                <a:cubicBezTo>
                  <a:pt x="0" y="60887"/>
                  <a:pt x="60887" y="0"/>
                  <a:pt x="135996" y="0"/>
                </a:cubicBezTo>
                <a:lnTo>
                  <a:pt x="2583920" y="0"/>
                </a:lnTo>
                <a:cubicBezTo>
                  <a:pt x="2659029" y="0"/>
                  <a:pt x="2719916" y="60887"/>
                  <a:pt x="2719916" y="135996"/>
                </a:cubicBezTo>
                <a:lnTo>
                  <a:pt x="2719916" y="1223962"/>
                </a:lnTo>
                <a:cubicBezTo>
                  <a:pt x="2719916" y="1299071"/>
                  <a:pt x="2659029" y="1359958"/>
                  <a:pt x="2583920" y="1359958"/>
                </a:cubicBezTo>
                <a:lnTo>
                  <a:pt x="135996" y="1359958"/>
                </a:lnTo>
                <a:cubicBezTo>
                  <a:pt x="60887" y="1359958"/>
                  <a:pt x="0" y="1299071"/>
                  <a:pt x="0" y="1223962"/>
                </a:cubicBezTo>
                <a:lnTo>
                  <a:pt x="0" y="135996"/>
                </a:lnTo>
                <a:close/>
              </a:path>
            </a:pathLst>
          </a:custGeom>
          <a:noFill/>
          <a:ln w="28575">
            <a:solidFill>
              <a:srgbClr val="6899F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l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[SM1]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Complete inventory of programs and investments associated with selected focus area</a:t>
            </a:r>
          </a:p>
          <a:p>
            <a:pPr marL="0" marR="0" lvl="0" indent="0" algn="l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[SM2]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Member agency satisfaction with resource prioritization and utilization</a:t>
            </a:r>
          </a:p>
        </p:txBody>
      </p:sp>
      <p:sp>
        <p:nvSpPr>
          <p:cNvPr id="12" name="Freeform 23">
            <a:extLst>
              <a:ext uri="{FF2B5EF4-FFF2-40B4-BE49-F238E27FC236}">
                <a16:creationId xmlns:a16="http://schemas.microsoft.com/office/drawing/2014/main" id="{A72AACEF-7735-EEF6-DDEE-900BF30A32C6}"/>
              </a:ext>
            </a:extLst>
          </p:cNvPr>
          <p:cNvSpPr/>
          <p:nvPr/>
        </p:nvSpPr>
        <p:spPr>
          <a:xfrm>
            <a:off x="8674632" y="4049281"/>
            <a:ext cx="3422291" cy="1948093"/>
          </a:xfrm>
          <a:custGeom>
            <a:avLst/>
            <a:gdLst>
              <a:gd name="connsiteX0" fmla="*/ 0 w 2719916"/>
              <a:gd name="connsiteY0" fmla="*/ 135996 h 1359958"/>
              <a:gd name="connsiteX1" fmla="*/ 135996 w 2719916"/>
              <a:gd name="connsiteY1" fmla="*/ 0 h 1359958"/>
              <a:gd name="connsiteX2" fmla="*/ 2583920 w 2719916"/>
              <a:gd name="connsiteY2" fmla="*/ 0 h 1359958"/>
              <a:gd name="connsiteX3" fmla="*/ 2719916 w 2719916"/>
              <a:gd name="connsiteY3" fmla="*/ 135996 h 1359958"/>
              <a:gd name="connsiteX4" fmla="*/ 2719916 w 2719916"/>
              <a:gd name="connsiteY4" fmla="*/ 1223962 h 1359958"/>
              <a:gd name="connsiteX5" fmla="*/ 2583920 w 2719916"/>
              <a:gd name="connsiteY5" fmla="*/ 1359958 h 1359958"/>
              <a:gd name="connsiteX6" fmla="*/ 135996 w 2719916"/>
              <a:gd name="connsiteY6" fmla="*/ 1359958 h 1359958"/>
              <a:gd name="connsiteX7" fmla="*/ 0 w 2719916"/>
              <a:gd name="connsiteY7" fmla="*/ 1223962 h 1359958"/>
              <a:gd name="connsiteX8" fmla="*/ 0 w 2719916"/>
              <a:gd name="connsiteY8" fmla="*/ 135996 h 13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9916" h="1359958">
                <a:moveTo>
                  <a:pt x="0" y="135996"/>
                </a:moveTo>
                <a:cubicBezTo>
                  <a:pt x="0" y="60887"/>
                  <a:pt x="60887" y="0"/>
                  <a:pt x="135996" y="0"/>
                </a:cubicBezTo>
                <a:lnTo>
                  <a:pt x="2583920" y="0"/>
                </a:lnTo>
                <a:cubicBezTo>
                  <a:pt x="2659029" y="0"/>
                  <a:pt x="2719916" y="60887"/>
                  <a:pt x="2719916" y="135996"/>
                </a:cubicBezTo>
                <a:lnTo>
                  <a:pt x="2719916" y="1223962"/>
                </a:lnTo>
                <a:cubicBezTo>
                  <a:pt x="2719916" y="1299071"/>
                  <a:pt x="2659029" y="1359958"/>
                  <a:pt x="2583920" y="1359958"/>
                </a:cubicBezTo>
                <a:lnTo>
                  <a:pt x="135996" y="1359958"/>
                </a:lnTo>
                <a:cubicBezTo>
                  <a:pt x="60887" y="1359958"/>
                  <a:pt x="0" y="1299071"/>
                  <a:pt x="0" y="1223962"/>
                </a:cubicBezTo>
                <a:lnTo>
                  <a:pt x="0" y="135996"/>
                </a:lnTo>
                <a:close/>
              </a:path>
            </a:pathLst>
          </a:custGeom>
          <a:noFill/>
          <a:ln w="28575">
            <a:solidFill>
              <a:srgbClr val="6899FB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l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[SM1]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Implementation of annual process aligned with state budget calendar</a:t>
            </a:r>
          </a:p>
          <a:p>
            <a:pPr marL="0" marR="0" lvl="0" indent="0" algn="l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[SM2]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Member agency satisfaction with coordination, collaboration, and alignment on agency budget requests and shared risks and strategies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E6E36517-E67D-73A4-C4A1-45C0E1243722}"/>
              </a:ext>
            </a:extLst>
          </p:cNvPr>
          <p:cNvSpPr/>
          <p:nvPr/>
        </p:nvSpPr>
        <p:spPr>
          <a:xfrm>
            <a:off x="8430240" y="4859126"/>
            <a:ext cx="229878" cy="28605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4" name="Right Arrow 27">
            <a:extLst>
              <a:ext uri="{FF2B5EF4-FFF2-40B4-BE49-F238E27FC236}">
                <a16:creationId xmlns:a16="http://schemas.microsoft.com/office/drawing/2014/main" id="{751466DC-9174-7273-5AE8-563FADF6C1F9}"/>
              </a:ext>
            </a:extLst>
          </p:cNvPr>
          <p:cNvSpPr/>
          <p:nvPr/>
        </p:nvSpPr>
        <p:spPr>
          <a:xfrm>
            <a:off x="8449663" y="2550829"/>
            <a:ext cx="229878" cy="286052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237A2E-0860-95F0-AC30-B78F536614A8}"/>
              </a:ext>
            </a:extLst>
          </p:cNvPr>
          <p:cNvSpPr txBox="1"/>
          <p:nvPr/>
        </p:nvSpPr>
        <p:spPr>
          <a:xfrm>
            <a:off x="1650914" y="1350880"/>
            <a:ext cx="15796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Objectives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9CAB5D-14BF-0B52-FBF4-40C4FA6098EE}"/>
              </a:ext>
            </a:extLst>
          </p:cNvPr>
          <p:cNvSpPr txBox="1"/>
          <p:nvPr/>
        </p:nvSpPr>
        <p:spPr>
          <a:xfrm>
            <a:off x="3486594" y="1344690"/>
            <a:ext cx="4943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Strategic Initiatives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62A0A4E3-9C2A-5C3D-34B1-7B148F274187}"/>
              </a:ext>
            </a:extLst>
          </p:cNvPr>
          <p:cNvSpPr/>
          <p:nvPr/>
        </p:nvSpPr>
        <p:spPr>
          <a:xfrm>
            <a:off x="3486595" y="1767379"/>
            <a:ext cx="4963067" cy="1948093"/>
          </a:xfrm>
          <a:custGeom>
            <a:avLst/>
            <a:gdLst>
              <a:gd name="connsiteX0" fmla="*/ 0 w 2719916"/>
              <a:gd name="connsiteY0" fmla="*/ 135996 h 1359958"/>
              <a:gd name="connsiteX1" fmla="*/ 135996 w 2719916"/>
              <a:gd name="connsiteY1" fmla="*/ 0 h 1359958"/>
              <a:gd name="connsiteX2" fmla="*/ 2583920 w 2719916"/>
              <a:gd name="connsiteY2" fmla="*/ 0 h 1359958"/>
              <a:gd name="connsiteX3" fmla="*/ 2719916 w 2719916"/>
              <a:gd name="connsiteY3" fmla="*/ 135996 h 1359958"/>
              <a:gd name="connsiteX4" fmla="*/ 2719916 w 2719916"/>
              <a:gd name="connsiteY4" fmla="*/ 1223962 h 1359958"/>
              <a:gd name="connsiteX5" fmla="*/ 2583920 w 2719916"/>
              <a:gd name="connsiteY5" fmla="*/ 1359958 h 1359958"/>
              <a:gd name="connsiteX6" fmla="*/ 135996 w 2719916"/>
              <a:gd name="connsiteY6" fmla="*/ 1359958 h 1359958"/>
              <a:gd name="connsiteX7" fmla="*/ 0 w 2719916"/>
              <a:gd name="connsiteY7" fmla="*/ 1223962 h 1359958"/>
              <a:gd name="connsiteX8" fmla="*/ 0 w 2719916"/>
              <a:gd name="connsiteY8" fmla="*/ 135996 h 13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9916" h="1359958">
                <a:moveTo>
                  <a:pt x="0" y="135996"/>
                </a:moveTo>
                <a:cubicBezTo>
                  <a:pt x="0" y="60887"/>
                  <a:pt x="60887" y="0"/>
                  <a:pt x="135996" y="0"/>
                </a:cubicBezTo>
                <a:lnTo>
                  <a:pt x="2583920" y="0"/>
                </a:lnTo>
                <a:cubicBezTo>
                  <a:pt x="2659029" y="0"/>
                  <a:pt x="2719916" y="60887"/>
                  <a:pt x="2719916" y="135996"/>
                </a:cubicBezTo>
                <a:lnTo>
                  <a:pt x="2719916" y="1223962"/>
                </a:lnTo>
                <a:cubicBezTo>
                  <a:pt x="2719916" y="1299071"/>
                  <a:pt x="2659029" y="1359958"/>
                  <a:pt x="2583920" y="1359958"/>
                </a:cubicBezTo>
                <a:lnTo>
                  <a:pt x="135996" y="1359958"/>
                </a:lnTo>
                <a:cubicBezTo>
                  <a:pt x="60887" y="1359958"/>
                  <a:pt x="0" y="1299071"/>
                  <a:pt x="0" y="1223962"/>
                </a:cubicBezTo>
                <a:lnTo>
                  <a:pt x="0" y="135996"/>
                </a:lnTo>
                <a:close/>
              </a:path>
            </a:pathLst>
          </a:custGeom>
          <a:noFill/>
          <a:ln w="28575"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1238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[S1]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Inventory programs and investments associated with selected focus areas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1238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[S2]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Analyze service gaps and overlaps and use evidence-based approach to deploy resources effectively</a:t>
            </a:r>
          </a:p>
          <a:p>
            <a:pPr marL="1238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[S3]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Prioritize evidence-based investments that maximize impact/ROI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E809207F-526B-01CA-C45B-A2EE760DFBD0}"/>
              </a:ext>
            </a:extLst>
          </p:cNvPr>
          <p:cNvSpPr/>
          <p:nvPr/>
        </p:nvSpPr>
        <p:spPr>
          <a:xfrm>
            <a:off x="3486595" y="4049281"/>
            <a:ext cx="4943645" cy="1948093"/>
          </a:xfrm>
          <a:custGeom>
            <a:avLst/>
            <a:gdLst>
              <a:gd name="connsiteX0" fmla="*/ 0 w 2719916"/>
              <a:gd name="connsiteY0" fmla="*/ 135996 h 1359958"/>
              <a:gd name="connsiteX1" fmla="*/ 135996 w 2719916"/>
              <a:gd name="connsiteY1" fmla="*/ 0 h 1359958"/>
              <a:gd name="connsiteX2" fmla="*/ 2583920 w 2719916"/>
              <a:gd name="connsiteY2" fmla="*/ 0 h 1359958"/>
              <a:gd name="connsiteX3" fmla="*/ 2719916 w 2719916"/>
              <a:gd name="connsiteY3" fmla="*/ 135996 h 1359958"/>
              <a:gd name="connsiteX4" fmla="*/ 2719916 w 2719916"/>
              <a:gd name="connsiteY4" fmla="*/ 1223962 h 1359958"/>
              <a:gd name="connsiteX5" fmla="*/ 2583920 w 2719916"/>
              <a:gd name="connsiteY5" fmla="*/ 1359958 h 1359958"/>
              <a:gd name="connsiteX6" fmla="*/ 135996 w 2719916"/>
              <a:gd name="connsiteY6" fmla="*/ 1359958 h 1359958"/>
              <a:gd name="connsiteX7" fmla="*/ 0 w 2719916"/>
              <a:gd name="connsiteY7" fmla="*/ 1223962 h 1359958"/>
              <a:gd name="connsiteX8" fmla="*/ 0 w 2719916"/>
              <a:gd name="connsiteY8" fmla="*/ 135996 h 13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9916" h="1359958">
                <a:moveTo>
                  <a:pt x="0" y="135996"/>
                </a:moveTo>
                <a:cubicBezTo>
                  <a:pt x="0" y="60887"/>
                  <a:pt x="60887" y="0"/>
                  <a:pt x="135996" y="0"/>
                </a:cubicBezTo>
                <a:lnTo>
                  <a:pt x="2583920" y="0"/>
                </a:lnTo>
                <a:cubicBezTo>
                  <a:pt x="2659029" y="0"/>
                  <a:pt x="2719916" y="60887"/>
                  <a:pt x="2719916" y="135996"/>
                </a:cubicBezTo>
                <a:lnTo>
                  <a:pt x="2719916" y="1223962"/>
                </a:lnTo>
                <a:cubicBezTo>
                  <a:pt x="2719916" y="1299071"/>
                  <a:pt x="2659029" y="1359958"/>
                  <a:pt x="2583920" y="1359958"/>
                </a:cubicBezTo>
                <a:lnTo>
                  <a:pt x="135996" y="1359958"/>
                </a:lnTo>
                <a:cubicBezTo>
                  <a:pt x="60887" y="1359958"/>
                  <a:pt x="0" y="1299071"/>
                  <a:pt x="0" y="1223962"/>
                </a:cubicBezTo>
                <a:lnTo>
                  <a:pt x="0" y="135996"/>
                </a:lnTo>
                <a:close/>
              </a:path>
            </a:pathLst>
          </a:custGeom>
          <a:noFill/>
          <a:ln w="28575"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1238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[S1]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Establish an annual process aligned with the state budget calendar to coordinate on budget and authority related requests that advance interagency priorities </a:t>
            </a:r>
          </a:p>
          <a:p>
            <a:pPr marL="1238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[S2]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Collaborate on key federal and state budget risks and strategies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B8B10C09-D919-EF87-0497-C0795109CDD9}"/>
              </a:ext>
            </a:extLst>
          </p:cNvPr>
          <p:cNvSpPr/>
          <p:nvPr/>
        </p:nvSpPr>
        <p:spPr>
          <a:xfrm>
            <a:off x="102146" y="2302612"/>
            <a:ext cx="1360238" cy="2962596"/>
          </a:xfrm>
          <a:custGeom>
            <a:avLst/>
            <a:gdLst>
              <a:gd name="connsiteX0" fmla="*/ 0 w 2719916"/>
              <a:gd name="connsiteY0" fmla="*/ 135996 h 1359958"/>
              <a:gd name="connsiteX1" fmla="*/ 135996 w 2719916"/>
              <a:gd name="connsiteY1" fmla="*/ 0 h 1359958"/>
              <a:gd name="connsiteX2" fmla="*/ 2583920 w 2719916"/>
              <a:gd name="connsiteY2" fmla="*/ 0 h 1359958"/>
              <a:gd name="connsiteX3" fmla="*/ 2719916 w 2719916"/>
              <a:gd name="connsiteY3" fmla="*/ 135996 h 1359958"/>
              <a:gd name="connsiteX4" fmla="*/ 2719916 w 2719916"/>
              <a:gd name="connsiteY4" fmla="*/ 1223962 h 1359958"/>
              <a:gd name="connsiteX5" fmla="*/ 2583920 w 2719916"/>
              <a:gd name="connsiteY5" fmla="*/ 1359958 h 1359958"/>
              <a:gd name="connsiteX6" fmla="*/ 135996 w 2719916"/>
              <a:gd name="connsiteY6" fmla="*/ 1359958 h 1359958"/>
              <a:gd name="connsiteX7" fmla="*/ 0 w 2719916"/>
              <a:gd name="connsiteY7" fmla="*/ 1223962 h 1359958"/>
              <a:gd name="connsiteX8" fmla="*/ 0 w 2719916"/>
              <a:gd name="connsiteY8" fmla="*/ 135996 h 13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9916" h="1359958">
                <a:moveTo>
                  <a:pt x="0" y="135996"/>
                </a:moveTo>
                <a:cubicBezTo>
                  <a:pt x="0" y="60887"/>
                  <a:pt x="60887" y="0"/>
                  <a:pt x="135996" y="0"/>
                </a:cubicBezTo>
                <a:lnTo>
                  <a:pt x="2583920" y="0"/>
                </a:lnTo>
                <a:cubicBezTo>
                  <a:pt x="2659029" y="0"/>
                  <a:pt x="2719916" y="60887"/>
                  <a:pt x="2719916" y="135996"/>
                </a:cubicBezTo>
                <a:lnTo>
                  <a:pt x="2719916" y="1223962"/>
                </a:lnTo>
                <a:cubicBezTo>
                  <a:pt x="2719916" y="1299071"/>
                  <a:pt x="2659029" y="1359958"/>
                  <a:pt x="2583920" y="1359958"/>
                </a:cubicBezTo>
                <a:lnTo>
                  <a:pt x="135996" y="1359958"/>
                </a:lnTo>
                <a:cubicBezTo>
                  <a:pt x="60887" y="1359958"/>
                  <a:pt x="0" y="1299071"/>
                  <a:pt x="0" y="1223962"/>
                </a:cubicBezTo>
                <a:lnTo>
                  <a:pt x="0" y="13599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 3: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Align and maximize available funding to advance interagency priorities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FFE2C2B6-A719-1FC3-60E4-A2E5916EFA5A}"/>
              </a:ext>
            </a:extLst>
          </p:cNvPr>
          <p:cNvSpPr/>
          <p:nvPr/>
        </p:nvSpPr>
        <p:spPr>
          <a:xfrm rot="10800000">
            <a:off x="1371572" y="860626"/>
            <a:ext cx="381213" cy="5743109"/>
          </a:xfrm>
          <a:prstGeom prst="rightBrace">
            <a:avLst>
              <a:gd name="adj1" fmla="val 8333"/>
              <a:gd name="adj2" fmla="val 50103"/>
            </a:avLst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" name="Rounded Rectangle 1" descr="Money with solid fill">
            <a:extLst>
              <a:ext uri="{FF2B5EF4-FFF2-40B4-BE49-F238E27FC236}">
                <a16:creationId xmlns:a16="http://schemas.microsoft.com/office/drawing/2014/main" id="{F8D85B9D-F286-7E3F-ED99-6F9D2A70EDCA}"/>
              </a:ext>
            </a:extLst>
          </p:cNvPr>
          <p:cNvSpPr/>
          <p:nvPr/>
        </p:nvSpPr>
        <p:spPr>
          <a:xfrm>
            <a:off x="321034" y="1373459"/>
            <a:ext cx="910865" cy="830539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731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5BFFD-7A5D-3C18-0761-F4AF51D24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Comment</a:t>
            </a:r>
          </a:p>
        </p:txBody>
      </p:sp>
    </p:spTree>
    <p:extLst>
      <p:ext uri="{BB962C8B-B14F-4D97-AF65-F5344CB8AC3E}">
        <p14:creationId xmlns:p14="http://schemas.microsoft.com/office/powerpoint/2010/main" val="2336766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3D904-EB44-4E6E-A30B-79780024B2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7991" y="365125"/>
            <a:ext cx="10380663" cy="1325563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  <a:latin typeface="Century Gothic" panose="020B050202020202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30610-C5AD-4AA9-930D-066D1099DC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65175" y="1690688"/>
            <a:ext cx="11426825" cy="4351337"/>
          </a:xfrm>
        </p:spPr>
        <p:txBody>
          <a:bodyPr>
            <a:normAutofit/>
          </a:bodyPr>
          <a:lstStyle/>
          <a:p>
            <a:r>
              <a:rPr lang="en-US" sz="2400" dirty="0"/>
              <a:t>Welcome and Introductions </a:t>
            </a:r>
          </a:p>
          <a:p>
            <a:r>
              <a:rPr lang="en-US" sz="2400" dirty="0"/>
              <a:t>Vote on adoption of November meeting Minutes </a:t>
            </a:r>
          </a:p>
          <a:p>
            <a:r>
              <a:rPr lang="en-US" sz="2400" dirty="0"/>
              <a:t>Housekeeping </a:t>
            </a:r>
          </a:p>
          <a:p>
            <a:r>
              <a:rPr lang="en-US" sz="2400" dirty="0"/>
              <a:t>Strategic Plan Implementation Kick Off</a:t>
            </a:r>
          </a:p>
          <a:p>
            <a:r>
              <a:rPr lang="en-US" sz="2400" dirty="0"/>
              <a:t>Public Comment</a:t>
            </a:r>
          </a:p>
          <a:p>
            <a:r>
              <a:rPr lang="en-US" sz="2400" dirty="0"/>
              <a:t>Adjournment </a:t>
            </a:r>
          </a:p>
        </p:txBody>
      </p:sp>
    </p:spTree>
    <p:extLst>
      <p:ext uri="{BB962C8B-B14F-4D97-AF65-F5344CB8AC3E}">
        <p14:creationId xmlns:p14="http://schemas.microsoft.com/office/powerpoint/2010/main" val="2798708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B8183-7046-84D9-8CD6-2765F63C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7385" y="1816869"/>
            <a:ext cx="6040233" cy="1324329"/>
          </a:xfrm>
        </p:spPr>
        <p:txBody>
          <a:bodyPr/>
          <a:lstStyle/>
          <a:p>
            <a:r>
              <a:rPr lang="en-US" dirty="0"/>
              <a:t>Rhode Island Children’s Cabinet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Strategic Plan Implementation Kickoff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3503E-E89F-E879-4ACE-0B5F19AC5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7385" y="5143618"/>
            <a:ext cx="6040233" cy="532607"/>
          </a:xfrm>
        </p:spPr>
        <p:txBody>
          <a:bodyPr/>
          <a:lstStyle/>
          <a:p>
            <a:r>
              <a:rPr lang="en-US" sz="2000" dirty="0"/>
              <a:t>March 23, 2026</a:t>
            </a:r>
          </a:p>
        </p:txBody>
      </p:sp>
    </p:spTree>
    <p:extLst>
      <p:ext uri="{BB962C8B-B14F-4D97-AF65-F5344CB8AC3E}">
        <p14:creationId xmlns:p14="http://schemas.microsoft.com/office/powerpoint/2010/main" val="3875203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91206-328E-48C4-C0AB-2DEBF8B94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6CCDE-99E8-1EA3-03C8-EFB6A58FD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Point and Where We’re Headed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B4AF7B-F139-81A4-11AC-67A52A9AFFB3}"/>
              </a:ext>
            </a:extLst>
          </p:cNvPr>
          <p:cNvSpPr/>
          <p:nvPr/>
        </p:nvSpPr>
        <p:spPr>
          <a:xfrm>
            <a:off x="270178" y="2816704"/>
            <a:ext cx="1122216" cy="3675070"/>
          </a:xfrm>
          <a:prstGeom prst="rect">
            <a:avLst/>
          </a:prstGeom>
          <a:solidFill>
            <a:srgbClr val="D9E5F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032A77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Implement Strategic Plan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DA4E3F8-9152-F8A1-BEDF-DE5AC993CCAA}"/>
              </a:ext>
            </a:extLst>
          </p:cNvPr>
          <p:cNvGrpSpPr/>
          <p:nvPr/>
        </p:nvGrpSpPr>
        <p:grpSpPr>
          <a:xfrm>
            <a:off x="270178" y="1053117"/>
            <a:ext cx="11523361" cy="2191944"/>
            <a:chOff x="376194" y="986857"/>
            <a:chExt cx="11523361" cy="2191944"/>
          </a:xfrm>
        </p:grpSpPr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6240C425-D94A-F45D-3396-21C563CFF9CA}"/>
                </a:ext>
              </a:extLst>
            </p:cNvPr>
            <p:cNvSpPr/>
            <p:nvPr/>
          </p:nvSpPr>
          <p:spPr>
            <a:xfrm>
              <a:off x="376194" y="988055"/>
              <a:ext cx="1122216" cy="1223881"/>
            </a:xfrm>
            <a:custGeom>
              <a:avLst/>
              <a:gdLst>
                <a:gd name="csX0" fmla="*/ 0 w 1223880"/>
                <a:gd name="csY0" fmla="*/ 0 h 856716"/>
                <a:gd name="csX1" fmla="*/ 795522 w 1223880"/>
                <a:gd name="csY1" fmla="*/ 0 h 856716"/>
                <a:gd name="csX2" fmla="*/ 1223880 w 1223880"/>
                <a:gd name="csY2" fmla="*/ 428358 h 856716"/>
                <a:gd name="csX3" fmla="*/ 795522 w 1223880"/>
                <a:gd name="csY3" fmla="*/ 856716 h 856716"/>
                <a:gd name="csX4" fmla="*/ 0 w 1223880"/>
                <a:gd name="csY4" fmla="*/ 856716 h 856716"/>
                <a:gd name="csX5" fmla="*/ 428358 w 1223880"/>
                <a:gd name="csY5" fmla="*/ 428358 h 856716"/>
                <a:gd name="csX6" fmla="*/ 0 w 1223880"/>
                <a:gd name="csY6" fmla="*/ 0 h 8567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223880" h="856716">
                  <a:moveTo>
                    <a:pt x="1223879" y="0"/>
                  </a:moveTo>
                  <a:lnTo>
                    <a:pt x="1223879" y="556865"/>
                  </a:lnTo>
                  <a:lnTo>
                    <a:pt x="611940" y="856716"/>
                  </a:lnTo>
                  <a:lnTo>
                    <a:pt x="1" y="556865"/>
                  </a:lnTo>
                  <a:lnTo>
                    <a:pt x="1" y="0"/>
                  </a:lnTo>
                  <a:lnTo>
                    <a:pt x="611940" y="299851"/>
                  </a:lnTo>
                  <a:lnTo>
                    <a:pt x="1223879" y="0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439789" rIns="11430" bIns="439788" numCol="1" spcCol="1270" anchor="ctr" anchorCtr="0">
              <a:noAutofit/>
            </a:bodyPr>
            <a:lstStyle/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  <a:p>
              <a:pPr marL="0" marR="0" lvl="0" indent="0" algn="ctr" defTabSz="8001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Starting Point</a:t>
              </a: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A1761FC-C136-DE50-B8A9-61B7627C780B}"/>
                </a:ext>
              </a:extLst>
            </p:cNvPr>
            <p:cNvSpPr/>
            <p:nvPr/>
          </p:nvSpPr>
          <p:spPr>
            <a:xfrm>
              <a:off x="1498410" y="986857"/>
              <a:ext cx="10401145" cy="795940"/>
            </a:xfrm>
            <a:custGeom>
              <a:avLst/>
              <a:gdLst>
                <a:gd name="csX0" fmla="*/ 132659 w 795940"/>
                <a:gd name="csY0" fmla="*/ 0 h 10666646"/>
                <a:gd name="csX1" fmla="*/ 663281 w 795940"/>
                <a:gd name="csY1" fmla="*/ 0 h 10666646"/>
                <a:gd name="csX2" fmla="*/ 795940 w 795940"/>
                <a:gd name="csY2" fmla="*/ 132659 h 10666646"/>
                <a:gd name="csX3" fmla="*/ 795940 w 795940"/>
                <a:gd name="csY3" fmla="*/ 10666646 h 10666646"/>
                <a:gd name="csX4" fmla="*/ 795940 w 795940"/>
                <a:gd name="csY4" fmla="*/ 10666646 h 10666646"/>
                <a:gd name="csX5" fmla="*/ 0 w 795940"/>
                <a:gd name="csY5" fmla="*/ 10666646 h 10666646"/>
                <a:gd name="csX6" fmla="*/ 0 w 795940"/>
                <a:gd name="csY6" fmla="*/ 10666646 h 10666646"/>
                <a:gd name="csX7" fmla="*/ 0 w 795940"/>
                <a:gd name="csY7" fmla="*/ 132659 h 10666646"/>
                <a:gd name="csX8" fmla="*/ 132659 w 795940"/>
                <a:gd name="csY8" fmla="*/ 0 h 106666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795940" h="10666646">
                  <a:moveTo>
                    <a:pt x="795940" y="1777810"/>
                  </a:moveTo>
                  <a:lnTo>
                    <a:pt x="795940" y="8888836"/>
                  </a:lnTo>
                  <a:cubicBezTo>
                    <a:pt x="795940" y="9870696"/>
                    <a:pt x="791508" y="10666639"/>
                    <a:pt x="786041" y="10666639"/>
                  </a:cubicBezTo>
                  <a:lnTo>
                    <a:pt x="0" y="10666639"/>
                  </a:lnTo>
                  <a:lnTo>
                    <a:pt x="0" y="10666639"/>
                  </a:lnTo>
                  <a:lnTo>
                    <a:pt x="0" y="7"/>
                  </a:lnTo>
                  <a:lnTo>
                    <a:pt x="0" y="7"/>
                  </a:lnTo>
                  <a:lnTo>
                    <a:pt x="786041" y="7"/>
                  </a:lnTo>
                  <a:cubicBezTo>
                    <a:pt x="791508" y="7"/>
                    <a:pt x="795940" y="795950"/>
                    <a:pt x="795940" y="1777810"/>
                  </a:cubicBez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3" tIns="52189" rIns="52189" bIns="52191" numCol="1" spcCol="1270" anchor="ctr" anchorCtr="0">
              <a:noAutofit/>
            </a:bodyPr>
            <a:lstStyle/>
            <a:p>
              <a:pPr marL="228600" marR="0" lvl="1" indent="-228600" algn="l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Calibri" panose="020F0502020204030204" pitchFamily="34" charset="0"/>
                </a:rPr>
                <a:t>The Children’s Cabinet finalized its 2026-2030 Strategic Plan at the end of 2025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  <a:p>
              <a:pPr marL="228600" marR="0" lvl="1" indent="-228600" algn="l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Calibri" panose="020F0502020204030204" pitchFamily="34" charset="0"/>
                </a:rPr>
                <a:t>An excerpt of the Strategic Plan can be found in the appendix</a:t>
              </a: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1480AD9D-A7E1-BC37-F590-AB4DFE62B42B}"/>
                </a:ext>
              </a:extLst>
            </p:cNvPr>
            <p:cNvSpPr/>
            <p:nvPr/>
          </p:nvSpPr>
          <p:spPr>
            <a:xfrm>
              <a:off x="376194" y="1954921"/>
              <a:ext cx="1122216" cy="1223880"/>
            </a:xfrm>
            <a:custGeom>
              <a:avLst/>
              <a:gdLst>
                <a:gd name="csX0" fmla="*/ 0 w 1223880"/>
                <a:gd name="csY0" fmla="*/ 0 h 856716"/>
                <a:gd name="csX1" fmla="*/ 795522 w 1223880"/>
                <a:gd name="csY1" fmla="*/ 0 h 856716"/>
                <a:gd name="csX2" fmla="*/ 1223880 w 1223880"/>
                <a:gd name="csY2" fmla="*/ 428358 h 856716"/>
                <a:gd name="csX3" fmla="*/ 795522 w 1223880"/>
                <a:gd name="csY3" fmla="*/ 856716 h 856716"/>
                <a:gd name="csX4" fmla="*/ 0 w 1223880"/>
                <a:gd name="csY4" fmla="*/ 856716 h 856716"/>
                <a:gd name="csX5" fmla="*/ 428358 w 1223880"/>
                <a:gd name="csY5" fmla="*/ 428358 h 856716"/>
                <a:gd name="csX6" fmla="*/ 0 w 1223880"/>
                <a:gd name="csY6" fmla="*/ 0 h 85671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</a:cxnLst>
              <a:rect l="l" t="t" r="r" b="b"/>
              <a:pathLst>
                <a:path w="1223880" h="856716">
                  <a:moveTo>
                    <a:pt x="1223879" y="0"/>
                  </a:moveTo>
                  <a:lnTo>
                    <a:pt x="1223879" y="556865"/>
                  </a:lnTo>
                  <a:lnTo>
                    <a:pt x="611940" y="856716"/>
                  </a:lnTo>
                  <a:lnTo>
                    <a:pt x="1" y="556865"/>
                  </a:lnTo>
                  <a:lnTo>
                    <a:pt x="1" y="0"/>
                  </a:lnTo>
                  <a:lnTo>
                    <a:pt x="611940" y="299851"/>
                  </a:lnTo>
                  <a:lnTo>
                    <a:pt x="1223879" y="0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-548445"/>
                <a:satOff val="-43307"/>
                <a:lumOff val="26472"/>
                <a:alphaOff val="0"/>
              </a:schemeClr>
            </a:lnRef>
            <a:fillRef idx="1">
              <a:schemeClr val="accent3">
                <a:hueOff val="-548445"/>
                <a:satOff val="-43307"/>
                <a:lumOff val="26472"/>
                <a:alphaOff val="0"/>
              </a:schemeClr>
            </a:fillRef>
            <a:effectRef idx="0">
              <a:schemeClr val="accent3">
                <a:hueOff val="-548445"/>
                <a:satOff val="-43307"/>
                <a:lumOff val="2647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" tIns="435978" rIns="7620" bIns="435978" numCol="1" spcCol="1270" anchor="ctr" anchorCtr="0">
              <a:noAutofit/>
            </a:bodyPr>
            <a:lstStyle/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  <a:p>
              <a:pPr marL="0" marR="0" lvl="0" indent="0" algn="ctr" defTabSz="533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2026 Goals</a:t>
              </a: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9C33618C-E8E8-D3E1-9F23-298A3DAE4F38}"/>
                </a:ext>
              </a:extLst>
            </p:cNvPr>
            <p:cNvSpPr/>
            <p:nvPr/>
          </p:nvSpPr>
          <p:spPr>
            <a:xfrm>
              <a:off x="1498410" y="1954922"/>
              <a:ext cx="10401145" cy="795522"/>
            </a:xfrm>
            <a:custGeom>
              <a:avLst/>
              <a:gdLst>
                <a:gd name="csX0" fmla="*/ 132590 w 795522"/>
                <a:gd name="csY0" fmla="*/ 0 h 10666646"/>
                <a:gd name="csX1" fmla="*/ 662932 w 795522"/>
                <a:gd name="csY1" fmla="*/ 0 h 10666646"/>
                <a:gd name="csX2" fmla="*/ 795522 w 795522"/>
                <a:gd name="csY2" fmla="*/ 132590 h 10666646"/>
                <a:gd name="csX3" fmla="*/ 795522 w 795522"/>
                <a:gd name="csY3" fmla="*/ 10666646 h 10666646"/>
                <a:gd name="csX4" fmla="*/ 795522 w 795522"/>
                <a:gd name="csY4" fmla="*/ 10666646 h 10666646"/>
                <a:gd name="csX5" fmla="*/ 0 w 795522"/>
                <a:gd name="csY5" fmla="*/ 10666646 h 10666646"/>
                <a:gd name="csX6" fmla="*/ 0 w 795522"/>
                <a:gd name="csY6" fmla="*/ 10666646 h 10666646"/>
                <a:gd name="csX7" fmla="*/ 0 w 795522"/>
                <a:gd name="csY7" fmla="*/ 132590 h 10666646"/>
                <a:gd name="csX8" fmla="*/ 132590 w 795522"/>
                <a:gd name="csY8" fmla="*/ 0 h 10666646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795522" h="10666646">
                  <a:moveTo>
                    <a:pt x="795522" y="1777819"/>
                  </a:moveTo>
                  <a:lnTo>
                    <a:pt x="795522" y="8888827"/>
                  </a:lnTo>
                  <a:cubicBezTo>
                    <a:pt x="795522" y="9870680"/>
                    <a:pt x="791095" y="10666639"/>
                    <a:pt x="785633" y="10666639"/>
                  </a:cubicBezTo>
                  <a:lnTo>
                    <a:pt x="0" y="10666639"/>
                  </a:lnTo>
                  <a:lnTo>
                    <a:pt x="0" y="10666639"/>
                  </a:lnTo>
                  <a:lnTo>
                    <a:pt x="0" y="7"/>
                  </a:lnTo>
                  <a:lnTo>
                    <a:pt x="0" y="7"/>
                  </a:lnTo>
                  <a:lnTo>
                    <a:pt x="785633" y="7"/>
                  </a:lnTo>
                  <a:cubicBezTo>
                    <a:pt x="791095" y="7"/>
                    <a:pt x="795522" y="795966"/>
                    <a:pt x="795522" y="1777819"/>
                  </a:cubicBezTo>
                  <a:close/>
                </a:path>
              </a:pathLst>
            </a:custGeom>
          </p:spPr>
          <p:style>
            <a:lnRef idx="2">
              <a:schemeClr val="accent3">
                <a:hueOff val="-548445"/>
                <a:satOff val="-43307"/>
                <a:lumOff val="2647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9352" tIns="52169" rIns="52169" bIns="52169" numCol="1" spcCol="1270" anchor="ctr" anchorCtr="0">
              <a:noAutofit/>
            </a:bodyPr>
            <a:lstStyle/>
            <a:p>
              <a:pPr marL="228600" marR="0" lvl="1" indent="-228600" algn="l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This year, the Cabinet will focus on planning for and implementing the key strategic initiatives outlined in the 2026-2030 Strategic Plan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ABD67D6-0F7E-F2D7-FE11-13316758909D}"/>
              </a:ext>
            </a:extLst>
          </p:cNvPr>
          <p:cNvGrpSpPr/>
          <p:nvPr/>
        </p:nvGrpSpPr>
        <p:grpSpPr>
          <a:xfrm>
            <a:off x="1623929" y="3025900"/>
            <a:ext cx="10286476" cy="3465874"/>
            <a:chOff x="1320613" y="3016302"/>
            <a:chExt cx="11631108" cy="478512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6E8FEE5-8521-B718-E0DF-8B09A78859CF}"/>
                </a:ext>
              </a:extLst>
            </p:cNvPr>
            <p:cNvSpPr txBox="1"/>
            <p:nvPr/>
          </p:nvSpPr>
          <p:spPr>
            <a:xfrm>
              <a:off x="1601228" y="3643437"/>
              <a:ext cx="10979665" cy="15268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Aptos" panose="020B0004020202020204" pitchFamily="34" charset="0"/>
                  <a:cs typeface="Times New Roman" panose="02020603050405020304" pitchFamily="18" charset="0"/>
                </a:rPr>
                <a:t>The action plan will outline the </a:t>
              </a:r>
              <a:r>
                <a:rPr kumimoji="0" lang="en-US" sz="1600" b="1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Aptos" panose="020B0004020202020204" pitchFamily="34" charset="0"/>
                  <a:cs typeface="Times New Roman" panose="02020603050405020304" pitchFamily="18" charset="0"/>
                </a:rPr>
                <a:t>implementation approach and process for rolling out key initiatives</a:t>
              </a:r>
              <a:r>
                <a:rPr kumimoji="0" lang="en-US" sz="16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Aptos" panose="020B0004020202020204" pitchFamily="34" charset="0"/>
                  <a:cs typeface="Times New Roman" panose="02020603050405020304" pitchFamily="18" charset="0"/>
                </a:rPr>
                <a:t>. The action plan will define how the Cabinet will move forward on key initiatives.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Aptos" panose="020B0004020202020204" pitchFamily="34" charset="0"/>
                  <a:cs typeface="Times New Roman" panose="02020603050405020304" pitchFamily="18" charset="0"/>
                </a:rPr>
                <a:t>Once the implementation approach has been established, we will develop a detailed workplan outlining the </a:t>
              </a:r>
              <a:r>
                <a:rPr kumimoji="0" lang="en-US" sz="1600" b="1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Aptos" panose="020B0004020202020204" pitchFamily="34" charset="0"/>
                  <a:cs typeface="Times New Roman" panose="02020603050405020304" pitchFamily="18" charset="0"/>
                </a:rPr>
                <a:t>steps that will be taken to execute on key initiatives.</a:t>
              </a: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30" name="Pentagon 29">
              <a:extLst>
                <a:ext uri="{FF2B5EF4-FFF2-40B4-BE49-F238E27FC236}">
                  <a16:creationId xmlns:a16="http://schemas.microsoft.com/office/drawing/2014/main" id="{CFA61FA7-4BDC-F62E-AC75-7D0BC42DE20D}"/>
                </a:ext>
              </a:extLst>
            </p:cNvPr>
            <p:cNvSpPr/>
            <p:nvPr/>
          </p:nvSpPr>
          <p:spPr>
            <a:xfrm>
              <a:off x="1320613" y="3016302"/>
              <a:ext cx="11260281" cy="530087"/>
            </a:xfrm>
            <a:prstGeom prst="homePlate">
              <a:avLst/>
            </a:prstGeom>
            <a:solidFill>
              <a:srgbClr val="172A77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Create an Action Plan and Detailed Workplan</a:t>
              </a:r>
            </a:p>
          </p:txBody>
        </p:sp>
        <p:sp>
          <p:nvSpPr>
            <p:cNvPr id="31" name="Pentagon 30">
              <a:extLst>
                <a:ext uri="{FF2B5EF4-FFF2-40B4-BE49-F238E27FC236}">
                  <a16:creationId xmlns:a16="http://schemas.microsoft.com/office/drawing/2014/main" id="{2F07D934-764A-60E3-FE02-F74EECE9EC45}"/>
                </a:ext>
              </a:extLst>
            </p:cNvPr>
            <p:cNvSpPr/>
            <p:nvPr/>
          </p:nvSpPr>
          <p:spPr>
            <a:xfrm>
              <a:off x="2109230" y="5203903"/>
              <a:ext cx="10471664" cy="530087"/>
            </a:xfrm>
            <a:prstGeom prst="homePlate">
              <a:avLst/>
            </a:prstGeom>
            <a:solidFill>
              <a:srgbClr val="2653A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Develop a Success Measure Data Collection and Monitoring Plan</a:t>
              </a:r>
            </a:p>
          </p:txBody>
        </p:sp>
        <p:sp>
          <p:nvSpPr>
            <p:cNvPr id="32" name="Pentagon 31">
              <a:extLst>
                <a:ext uri="{FF2B5EF4-FFF2-40B4-BE49-F238E27FC236}">
                  <a16:creationId xmlns:a16="http://schemas.microsoft.com/office/drawing/2014/main" id="{0A649B93-70E5-2FD4-BD94-CA59B06A636F}"/>
                </a:ext>
              </a:extLst>
            </p:cNvPr>
            <p:cNvSpPr/>
            <p:nvPr/>
          </p:nvSpPr>
          <p:spPr>
            <a:xfrm>
              <a:off x="2109231" y="6736750"/>
              <a:ext cx="10471664" cy="530087"/>
            </a:xfrm>
            <a:prstGeom prst="homePlate">
              <a:avLst/>
            </a:prstGeom>
            <a:solidFill>
              <a:srgbClr val="6899FB"/>
            </a:solidFill>
            <a:ln>
              <a:solidFill>
                <a:srgbClr val="6899FB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Initiate Rollout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26E6F7B-313F-FE7B-CA3A-5C75223A96DD}"/>
                </a:ext>
              </a:extLst>
            </p:cNvPr>
            <p:cNvSpPr txBox="1"/>
            <p:nvPr/>
          </p:nvSpPr>
          <p:spPr>
            <a:xfrm>
              <a:off x="2121931" y="5777801"/>
              <a:ext cx="10829790" cy="8288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Aptos" panose="020B0004020202020204" pitchFamily="34" charset="0"/>
                  <a:cs typeface="Times New Roman" panose="02020603050405020304" pitchFamily="18" charset="0"/>
                </a:rPr>
                <a:t>This plan will </a:t>
              </a:r>
              <a:r>
                <a:rPr kumimoji="0" lang="en-US" sz="1600" b="1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Aptos" panose="020B0004020202020204" pitchFamily="34" charset="0"/>
                  <a:cs typeface="Times New Roman" panose="02020603050405020304" pitchFamily="18" charset="0"/>
                </a:rPr>
                <a:t>define success measures, identify sources of data, establish targets and document processes for collecting and reporting on measures </a:t>
              </a:r>
              <a:r>
                <a:rPr kumimoji="0" lang="en-US" sz="16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Aptos" panose="020B0004020202020204" pitchFamily="34" charset="0"/>
                  <a:cs typeface="Times New Roman" panose="02020603050405020304" pitchFamily="18" charset="0"/>
                </a:rPr>
                <a:t>on an ongoing basis.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73D9E3A-8F50-32DB-B9B7-E162CC0FFDA9}"/>
                </a:ext>
              </a:extLst>
            </p:cNvPr>
            <p:cNvSpPr txBox="1"/>
            <p:nvPr/>
          </p:nvSpPr>
          <p:spPr>
            <a:xfrm>
              <a:off x="2165653" y="7321556"/>
              <a:ext cx="10293865" cy="47986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6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Aptos" panose="020B0004020202020204" pitchFamily="34" charset="0"/>
                  <a:cs typeface="Times New Roman" panose="02020603050405020304" pitchFamily="18" charset="0"/>
                </a:rPr>
                <a:t>Begin </a:t>
              </a:r>
              <a:r>
                <a:rPr kumimoji="0" lang="en-US" sz="1600" b="1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Aptos" panose="020B0004020202020204" pitchFamily="34" charset="0"/>
                  <a:cs typeface="Times New Roman" panose="02020603050405020304" pitchFamily="18" charset="0"/>
                </a:rPr>
                <a:t>executing</a:t>
              </a:r>
              <a:r>
                <a:rPr kumimoji="0" lang="en-US" sz="16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Aptos" panose="020B0004020202020204" pitchFamily="34" charset="0"/>
                  <a:cs typeface="Times New Roman" panose="02020603050405020304" pitchFamily="18" charset="0"/>
                </a:rPr>
                <a:t> on </a:t>
              </a:r>
              <a:r>
                <a:rPr kumimoji="0" lang="en-US" sz="1600" b="1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Aptos" panose="020B0004020202020204" pitchFamily="34" charset="0"/>
                  <a:cs typeface="Times New Roman" panose="02020603050405020304" pitchFamily="18" charset="0"/>
                </a:rPr>
                <a:t>key initiatives </a:t>
              </a:r>
              <a:r>
                <a:rPr kumimoji="0" lang="en-US" sz="1600" b="0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Aptos" panose="020B0004020202020204" pitchFamily="34" charset="0"/>
                  <a:cs typeface="Times New Roman" panose="02020603050405020304" pitchFamily="18" charset="0"/>
                </a:rPr>
                <a:t>as implementation approach is defined</a:t>
              </a:r>
              <a:r>
                <a:rPr kumimoji="0" lang="en-US" sz="1600" b="1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Aptos" panose="020B0004020202020204" pitchFamily="34" charset="0"/>
                  <a:cs typeface="Times New Roman" panose="02020603050405020304" pitchFamily="18" charset="0"/>
                </a:rPr>
                <a:t>.</a:t>
              </a:r>
              <a:endPara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cxnSp>
          <p:nvCxnSpPr>
            <p:cNvPr id="35" name="Elbow Connector 34">
              <a:extLst>
                <a:ext uri="{FF2B5EF4-FFF2-40B4-BE49-F238E27FC236}">
                  <a16:creationId xmlns:a16="http://schemas.microsoft.com/office/drawing/2014/main" id="{29118745-5519-0E77-97E9-FB4641935D3C}"/>
                </a:ext>
              </a:extLst>
            </p:cNvPr>
            <p:cNvCxnSpPr>
              <a:cxnSpLocks/>
              <a:endCxn id="31" idx="1"/>
            </p:cNvCxnSpPr>
            <p:nvPr/>
          </p:nvCxnSpPr>
          <p:spPr>
            <a:xfrm rot="16200000" flipH="1">
              <a:off x="842542" y="4202259"/>
              <a:ext cx="1922558" cy="610818"/>
            </a:xfrm>
            <a:prstGeom prst="bentConnector2">
              <a:avLst/>
            </a:prstGeom>
            <a:ln w="2857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35">
              <a:extLst>
                <a:ext uri="{FF2B5EF4-FFF2-40B4-BE49-F238E27FC236}">
                  <a16:creationId xmlns:a16="http://schemas.microsoft.com/office/drawing/2014/main" id="{19D7BDAE-A538-8844-7A10-3E7BCAE78F6B}"/>
                </a:ext>
              </a:extLst>
            </p:cNvPr>
            <p:cNvCxnSpPr>
              <a:cxnSpLocks/>
              <a:endCxn id="32" idx="1"/>
            </p:cNvCxnSpPr>
            <p:nvPr/>
          </p:nvCxnSpPr>
          <p:spPr>
            <a:xfrm rot="16200000" flipH="1">
              <a:off x="-190334" y="4702228"/>
              <a:ext cx="3823213" cy="775918"/>
            </a:xfrm>
            <a:prstGeom prst="bentConnector2">
              <a:avLst/>
            </a:prstGeom>
            <a:ln w="2857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A2A153-3C71-9B79-131D-7541F5564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BE06D8-9E4B-46AF-B90C-0F3BF8536AA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546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85FC40-2F21-6D9A-1CFF-666EC24607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7D3A2-A3F4-7B88-9399-5DDBCD283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1" y="215412"/>
            <a:ext cx="11419101" cy="571753"/>
          </a:xfrm>
        </p:spPr>
        <p:txBody>
          <a:bodyPr/>
          <a:lstStyle/>
          <a:p>
            <a:r>
              <a:rPr lang="en-US" dirty="0"/>
              <a:t>Meeting Goal 1: Prioritize and Sequence Key Strategic Initiatives </a:t>
            </a:r>
            <a:br>
              <a:rPr lang="en-US" dirty="0"/>
            </a:br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BF75A0E-7EFD-6FDB-2BB2-58F6067E2C60}"/>
              </a:ext>
            </a:extLst>
          </p:cNvPr>
          <p:cNvGrpSpPr/>
          <p:nvPr/>
        </p:nvGrpSpPr>
        <p:grpSpPr>
          <a:xfrm>
            <a:off x="391849" y="2584174"/>
            <a:ext cx="11239156" cy="3484146"/>
            <a:chOff x="391849" y="1858782"/>
            <a:chExt cx="11239156" cy="4209538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64921264-DDCD-29C4-692D-7030CDBB38F5}"/>
                </a:ext>
              </a:extLst>
            </p:cNvPr>
            <p:cNvSpPr/>
            <p:nvPr/>
          </p:nvSpPr>
          <p:spPr>
            <a:xfrm>
              <a:off x="2520778" y="1994574"/>
              <a:ext cx="9110227" cy="1086332"/>
            </a:xfrm>
            <a:custGeom>
              <a:avLst/>
              <a:gdLst>
                <a:gd name="csX0" fmla="*/ 181059 w 1086332"/>
                <a:gd name="csY0" fmla="*/ 0 h 7193060"/>
                <a:gd name="csX1" fmla="*/ 905273 w 1086332"/>
                <a:gd name="csY1" fmla="*/ 0 h 7193060"/>
                <a:gd name="csX2" fmla="*/ 1086332 w 1086332"/>
                <a:gd name="csY2" fmla="*/ 181059 h 7193060"/>
                <a:gd name="csX3" fmla="*/ 1086332 w 1086332"/>
                <a:gd name="csY3" fmla="*/ 7193060 h 7193060"/>
                <a:gd name="csX4" fmla="*/ 1086332 w 1086332"/>
                <a:gd name="csY4" fmla="*/ 7193060 h 7193060"/>
                <a:gd name="csX5" fmla="*/ 0 w 1086332"/>
                <a:gd name="csY5" fmla="*/ 7193060 h 7193060"/>
                <a:gd name="csX6" fmla="*/ 0 w 1086332"/>
                <a:gd name="csY6" fmla="*/ 7193060 h 7193060"/>
                <a:gd name="csX7" fmla="*/ 0 w 1086332"/>
                <a:gd name="csY7" fmla="*/ 181059 h 7193060"/>
                <a:gd name="csX8" fmla="*/ 181059 w 1086332"/>
                <a:gd name="csY8" fmla="*/ 0 h 71930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086332" h="7193060">
                  <a:moveTo>
                    <a:pt x="1086332" y="1198870"/>
                  </a:moveTo>
                  <a:lnTo>
                    <a:pt x="1086332" y="5994190"/>
                  </a:lnTo>
                  <a:cubicBezTo>
                    <a:pt x="1086332" y="6656305"/>
                    <a:pt x="1074089" y="7193057"/>
                    <a:pt x="1058988" y="7193057"/>
                  </a:cubicBezTo>
                  <a:lnTo>
                    <a:pt x="0" y="7193057"/>
                  </a:lnTo>
                  <a:lnTo>
                    <a:pt x="0" y="719305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58988" y="3"/>
                  </a:lnTo>
                  <a:cubicBezTo>
                    <a:pt x="1074089" y="3"/>
                    <a:pt x="1086332" y="536755"/>
                    <a:pt x="1086332" y="1198870"/>
                  </a:cubicBezTo>
                  <a:close/>
                </a:path>
              </a:pathLst>
            </a:cu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76855" rIns="300680" bIns="176855" numCol="1" spcCol="1270" anchor="ctr" anchorCtr="0">
              <a:noAutofit/>
            </a:bodyPr>
            <a:lstStyle/>
            <a:p>
              <a:pPr marL="228600" marR="0" lvl="1" indent="-22860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Review Key Strategic Initiatives </a:t>
              </a: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AFC8BF53-C9BC-3154-6B9E-E81751566F10}"/>
                </a:ext>
              </a:extLst>
            </p:cNvPr>
            <p:cNvSpPr/>
            <p:nvPr/>
          </p:nvSpPr>
          <p:spPr>
            <a:xfrm>
              <a:off x="391849" y="1858782"/>
              <a:ext cx="2128929" cy="1357915"/>
            </a:xfrm>
            <a:custGeom>
              <a:avLst/>
              <a:gdLst>
                <a:gd name="csX0" fmla="*/ 0 w 4046096"/>
                <a:gd name="csY0" fmla="*/ 226324 h 1357915"/>
                <a:gd name="csX1" fmla="*/ 226324 w 4046096"/>
                <a:gd name="csY1" fmla="*/ 0 h 1357915"/>
                <a:gd name="csX2" fmla="*/ 3819772 w 4046096"/>
                <a:gd name="csY2" fmla="*/ 0 h 1357915"/>
                <a:gd name="csX3" fmla="*/ 4046096 w 4046096"/>
                <a:gd name="csY3" fmla="*/ 226324 h 1357915"/>
                <a:gd name="csX4" fmla="*/ 4046096 w 4046096"/>
                <a:gd name="csY4" fmla="*/ 1131591 h 1357915"/>
                <a:gd name="csX5" fmla="*/ 3819772 w 4046096"/>
                <a:gd name="csY5" fmla="*/ 1357915 h 1357915"/>
                <a:gd name="csX6" fmla="*/ 226324 w 4046096"/>
                <a:gd name="csY6" fmla="*/ 1357915 h 1357915"/>
                <a:gd name="csX7" fmla="*/ 0 w 4046096"/>
                <a:gd name="csY7" fmla="*/ 1131591 h 1357915"/>
                <a:gd name="csX8" fmla="*/ 0 w 4046096"/>
                <a:gd name="csY8" fmla="*/ 226324 h 13579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4046096" h="1357915">
                  <a:moveTo>
                    <a:pt x="0" y="226324"/>
                  </a:moveTo>
                  <a:cubicBezTo>
                    <a:pt x="0" y="101329"/>
                    <a:pt x="101329" y="0"/>
                    <a:pt x="226324" y="0"/>
                  </a:cubicBezTo>
                  <a:lnTo>
                    <a:pt x="3819772" y="0"/>
                  </a:lnTo>
                  <a:cubicBezTo>
                    <a:pt x="3944767" y="0"/>
                    <a:pt x="4046096" y="101329"/>
                    <a:pt x="4046096" y="226324"/>
                  </a:cubicBezTo>
                  <a:lnTo>
                    <a:pt x="4046096" y="1131591"/>
                  </a:lnTo>
                  <a:cubicBezTo>
                    <a:pt x="4046096" y="1256586"/>
                    <a:pt x="3944767" y="1357915"/>
                    <a:pt x="3819772" y="1357915"/>
                  </a:cubicBezTo>
                  <a:lnTo>
                    <a:pt x="226324" y="1357915"/>
                  </a:lnTo>
                  <a:cubicBezTo>
                    <a:pt x="101329" y="1357915"/>
                    <a:pt x="0" y="1256586"/>
                    <a:pt x="0" y="1131591"/>
                  </a:cubicBezTo>
                  <a:lnTo>
                    <a:pt x="0" y="22632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488" tIns="104388" rIns="142488" bIns="104388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Step 1</a:t>
              </a: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F647F30-53B7-6477-B461-4BDEA9356919}"/>
                </a:ext>
              </a:extLst>
            </p:cNvPr>
            <p:cNvSpPr/>
            <p:nvPr/>
          </p:nvSpPr>
          <p:spPr>
            <a:xfrm>
              <a:off x="2520778" y="3420386"/>
              <a:ext cx="9110227" cy="1086332"/>
            </a:xfrm>
            <a:custGeom>
              <a:avLst/>
              <a:gdLst>
                <a:gd name="csX0" fmla="*/ 181059 w 1086332"/>
                <a:gd name="csY0" fmla="*/ 0 h 7193060"/>
                <a:gd name="csX1" fmla="*/ 905273 w 1086332"/>
                <a:gd name="csY1" fmla="*/ 0 h 7193060"/>
                <a:gd name="csX2" fmla="*/ 1086332 w 1086332"/>
                <a:gd name="csY2" fmla="*/ 181059 h 7193060"/>
                <a:gd name="csX3" fmla="*/ 1086332 w 1086332"/>
                <a:gd name="csY3" fmla="*/ 7193060 h 7193060"/>
                <a:gd name="csX4" fmla="*/ 1086332 w 1086332"/>
                <a:gd name="csY4" fmla="*/ 7193060 h 7193060"/>
                <a:gd name="csX5" fmla="*/ 0 w 1086332"/>
                <a:gd name="csY5" fmla="*/ 7193060 h 7193060"/>
                <a:gd name="csX6" fmla="*/ 0 w 1086332"/>
                <a:gd name="csY6" fmla="*/ 7193060 h 7193060"/>
                <a:gd name="csX7" fmla="*/ 0 w 1086332"/>
                <a:gd name="csY7" fmla="*/ 181059 h 7193060"/>
                <a:gd name="csX8" fmla="*/ 181059 w 1086332"/>
                <a:gd name="csY8" fmla="*/ 0 h 71930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086332" h="7193060">
                  <a:moveTo>
                    <a:pt x="1086332" y="1198870"/>
                  </a:moveTo>
                  <a:lnTo>
                    <a:pt x="1086332" y="5994190"/>
                  </a:lnTo>
                  <a:cubicBezTo>
                    <a:pt x="1086332" y="6656305"/>
                    <a:pt x="1074089" y="7193057"/>
                    <a:pt x="1058988" y="7193057"/>
                  </a:cubicBezTo>
                  <a:lnTo>
                    <a:pt x="0" y="7193057"/>
                  </a:lnTo>
                  <a:lnTo>
                    <a:pt x="0" y="719305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58988" y="3"/>
                  </a:lnTo>
                  <a:cubicBezTo>
                    <a:pt x="1074089" y="3"/>
                    <a:pt x="1086332" y="536755"/>
                    <a:pt x="1086332" y="1198870"/>
                  </a:cubicBezTo>
                  <a:close/>
                </a:path>
              </a:pathLst>
            </a:custGeom>
          </p:spPr>
          <p:style>
            <a:lnRef idx="2">
              <a:schemeClr val="accent3">
                <a:tint val="40000"/>
                <a:alpha val="90000"/>
                <a:hueOff val="-405214"/>
                <a:satOff val="13156"/>
                <a:lumOff val="2142"/>
                <a:alphaOff val="0"/>
              </a:schemeClr>
            </a:lnRef>
            <a:fillRef idx="1">
              <a:schemeClr val="accent3">
                <a:tint val="40000"/>
                <a:alpha val="90000"/>
                <a:hueOff val="-405214"/>
                <a:satOff val="13156"/>
                <a:lumOff val="2142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-405214"/>
                <a:satOff val="13156"/>
                <a:lumOff val="214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76855" rIns="300680" bIns="176855" numCol="1" spcCol="1270" anchor="ctr" anchorCtr="0">
              <a:noAutofit/>
            </a:bodyPr>
            <a:lstStyle/>
            <a:p>
              <a:pPr marL="228600" marR="0" lvl="1" indent="-22860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Review Straw Proposal for Phasing Key Strategic Initiatives</a:t>
              </a: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9A078D55-34E7-CB30-0031-5492C902857D}"/>
                </a:ext>
              </a:extLst>
            </p:cNvPr>
            <p:cNvSpPr/>
            <p:nvPr/>
          </p:nvSpPr>
          <p:spPr>
            <a:xfrm>
              <a:off x="391849" y="3309307"/>
              <a:ext cx="2128929" cy="1357915"/>
            </a:xfrm>
            <a:custGeom>
              <a:avLst/>
              <a:gdLst>
                <a:gd name="csX0" fmla="*/ 0 w 4046096"/>
                <a:gd name="csY0" fmla="*/ 226324 h 1357915"/>
                <a:gd name="csX1" fmla="*/ 226324 w 4046096"/>
                <a:gd name="csY1" fmla="*/ 0 h 1357915"/>
                <a:gd name="csX2" fmla="*/ 3819772 w 4046096"/>
                <a:gd name="csY2" fmla="*/ 0 h 1357915"/>
                <a:gd name="csX3" fmla="*/ 4046096 w 4046096"/>
                <a:gd name="csY3" fmla="*/ 226324 h 1357915"/>
                <a:gd name="csX4" fmla="*/ 4046096 w 4046096"/>
                <a:gd name="csY4" fmla="*/ 1131591 h 1357915"/>
                <a:gd name="csX5" fmla="*/ 3819772 w 4046096"/>
                <a:gd name="csY5" fmla="*/ 1357915 h 1357915"/>
                <a:gd name="csX6" fmla="*/ 226324 w 4046096"/>
                <a:gd name="csY6" fmla="*/ 1357915 h 1357915"/>
                <a:gd name="csX7" fmla="*/ 0 w 4046096"/>
                <a:gd name="csY7" fmla="*/ 1131591 h 1357915"/>
                <a:gd name="csX8" fmla="*/ 0 w 4046096"/>
                <a:gd name="csY8" fmla="*/ 226324 h 13579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4046096" h="1357915">
                  <a:moveTo>
                    <a:pt x="0" y="226324"/>
                  </a:moveTo>
                  <a:cubicBezTo>
                    <a:pt x="0" y="101329"/>
                    <a:pt x="101329" y="0"/>
                    <a:pt x="226324" y="0"/>
                  </a:cubicBezTo>
                  <a:lnTo>
                    <a:pt x="3819772" y="0"/>
                  </a:lnTo>
                  <a:cubicBezTo>
                    <a:pt x="3944767" y="0"/>
                    <a:pt x="4046096" y="101329"/>
                    <a:pt x="4046096" y="226324"/>
                  </a:cubicBezTo>
                  <a:lnTo>
                    <a:pt x="4046096" y="1131591"/>
                  </a:lnTo>
                  <a:cubicBezTo>
                    <a:pt x="4046096" y="1256586"/>
                    <a:pt x="3944767" y="1357915"/>
                    <a:pt x="3819772" y="1357915"/>
                  </a:cubicBezTo>
                  <a:lnTo>
                    <a:pt x="226324" y="1357915"/>
                  </a:lnTo>
                  <a:cubicBezTo>
                    <a:pt x="101329" y="1357915"/>
                    <a:pt x="0" y="1256586"/>
                    <a:pt x="0" y="1131591"/>
                  </a:cubicBezTo>
                  <a:lnTo>
                    <a:pt x="0" y="22632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274222"/>
                <a:satOff val="-21654"/>
                <a:lumOff val="13236"/>
                <a:alphaOff val="0"/>
              </a:schemeClr>
            </a:fillRef>
            <a:effectRef idx="0">
              <a:schemeClr val="accent3">
                <a:hueOff val="-274222"/>
                <a:satOff val="-21654"/>
                <a:lumOff val="1323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488" tIns="104388" rIns="142488" bIns="104388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Step 2</a:t>
              </a: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78ABC2C-863C-94F9-01BD-AF580BE23FAA}"/>
                </a:ext>
              </a:extLst>
            </p:cNvPr>
            <p:cNvSpPr/>
            <p:nvPr/>
          </p:nvSpPr>
          <p:spPr>
            <a:xfrm>
              <a:off x="2520778" y="4846197"/>
              <a:ext cx="9110227" cy="1086332"/>
            </a:xfrm>
            <a:custGeom>
              <a:avLst/>
              <a:gdLst>
                <a:gd name="csX0" fmla="*/ 181059 w 1086332"/>
                <a:gd name="csY0" fmla="*/ 0 h 7193060"/>
                <a:gd name="csX1" fmla="*/ 905273 w 1086332"/>
                <a:gd name="csY1" fmla="*/ 0 h 7193060"/>
                <a:gd name="csX2" fmla="*/ 1086332 w 1086332"/>
                <a:gd name="csY2" fmla="*/ 181059 h 7193060"/>
                <a:gd name="csX3" fmla="*/ 1086332 w 1086332"/>
                <a:gd name="csY3" fmla="*/ 7193060 h 7193060"/>
                <a:gd name="csX4" fmla="*/ 1086332 w 1086332"/>
                <a:gd name="csY4" fmla="*/ 7193060 h 7193060"/>
                <a:gd name="csX5" fmla="*/ 0 w 1086332"/>
                <a:gd name="csY5" fmla="*/ 7193060 h 7193060"/>
                <a:gd name="csX6" fmla="*/ 0 w 1086332"/>
                <a:gd name="csY6" fmla="*/ 7193060 h 7193060"/>
                <a:gd name="csX7" fmla="*/ 0 w 1086332"/>
                <a:gd name="csY7" fmla="*/ 181059 h 7193060"/>
                <a:gd name="csX8" fmla="*/ 181059 w 1086332"/>
                <a:gd name="csY8" fmla="*/ 0 h 7193060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1086332" h="7193060">
                  <a:moveTo>
                    <a:pt x="1086332" y="1198870"/>
                  </a:moveTo>
                  <a:lnTo>
                    <a:pt x="1086332" y="5994190"/>
                  </a:lnTo>
                  <a:cubicBezTo>
                    <a:pt x="1086332" y="6656305"/>
                    <a:pt x="1074089" y="7193057"/>
                    <a:pt x="1058988" y="7193057"/>
                  </a:cubicBezTo>
                  <a:lnTo>
                    <a:pt x="0" y="7193057"/>
                  </a:lnTo>
                  <a:lnTo>
                    <a:pt x="0" y="7193057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58988" y="3"/>
                  </a:lnTo>
                  <a:cubicBezTo>
                    <a:pt x="1074089" y="3"/>
                    <a:pt x="1086332" y="536755"/>
                    <a:pt x="1086332" y="1198870"/>
                  </a:cubicBezTo>
                  <a:close/>
                </a:path>
              </a:pathLst>
            </a:custGeom>
          </p:spPr>
          <p:style>
            <a:lnRef idx="2">
              <a:schemeClr val="accent3">
                <a:tint val="40000"/>
                <a:alpha val="90000"/>
                <a:hueOff val="-810428"/>
                <a:satOff val="26311"/>
                <a:lumOff val="4284"/>
                <a:alphaOff val="0"/>
              </a:schemeClr>
            </a:lnRef>
            <a:fillRef idx="1">
              <a:schemeClr val="accent3">
                <a:tint val="40000"/>
                <a:alpha val="90000"/>
                <a:hueOff val="-810428"/>
                <a:satOff val="26311"/>
                <a:lumOff val="4284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-810428"/>
                <a:satOff val="26311"/>
                <a:lumOff val="428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76855" rIns="300680" bIns="176855" numCol="1" spcCol="1270" anchor="ctr" anchorCtr="0">
              <a:noAutofit/>
            </a:bodyPr>
            <a:lstStyle/>
            <a:p>
              <a:pPr marL="228600" marR="0" lvl="1" indent="-228600" algn="l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Refine and Confirm Phasing and Timeline</a:t>
              </a: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020E4935-9852-3C0D-0501-76286C7BD42E}"/>
                </a:ext>
              </a:extLst>
            </p:cNvPr>
            <p:cNvSpPr/>
            <p:nvPr/>
          </p:nvSpPr>
          <p:spPr>
            <a:xfrm>
              <a:off x="391849" y="4710405"/>
              <a:ext cx="2128929" cy="1357915"/>
            </a:xfrm>
            <a:custGeom>
              <a:avLst/>
              <a:gdLst>
                <a:gd name="csX0" fmla="*/ 0 w 4046096"/>
                <a:gd name="csY0" fmla="*/ 226324 h 1357915"/>
                <a:gd name="csX1" fmla="*/ 226324 w 4046096"/>
                <a:gd name="csY1" fmla="*/ 0 h 1357915"/>
                <a:gd name="csX2" fmla="*/ 3819772 w 4046096"/>
                <a:gd name="csY2" fmla="*/ 0 h 1357915"/>
                <a:gd name="csX3" fmla="*/ 4046096 w 4046096"/>
                <a:gd name="csY3" fmla="*/ 226324 h 1357915"/>
                <a:gd name="csX4" fmla="*/ 4046096 w 4046096"/>
                <a:gd name="csY4" fmla="*/ 1131591 h 1357915"/>
                <a:gd name="csX5" fmla="*/ 3819772 w 4046096"/>
                <a:gd name="csY5" fmla="*/ 1357915 h 1357915"/>
                <a:gd name="csX6" fmla="*/ 226324 w 4046096"/>
                <a:gd name="csY6" fmla="*/ 1357915 h 1357915"/>
                <a:gd name="csX7" fmla="*/ 0 w 4046096"/>
                <a:gd name="csY7" fmla="*/ 1131591 h 1357915"/>
                <a:gd name="csX8" fmla="*/ 0 w 4046096"/>
                <a:gd name="csY8" fmla="*/ 226324 h 1357915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</a:cxnLst>
              <a:rect l="l" t="t" r="r" b="b"/>
              <a:pathLst>
                <a:path w="4046096" h="1357915">
                  <a:moveTo>
                    <a:pt x="0" y="226324"/>
                  </a:moveTo>
                  <a:cubicBezTo>
                    <a:pt x="0" y="101329"/>
                    <a:pt x="101329" y="0"/>
                    <a:pt x="226324" y="0"/>
                  </a:cubicBezTo>
                  <a:lnTo>
                    <a:pt x="3819772" y="0"/>
                  </a:lnTo>
                  <a:cubicBezTo>
                    <a:pt x="3944767" y="0"/>
                    <a:pt x="4046096" y="101329"/>
                    <a:pt x="4046096" y="226324"/>
                  </a:cubicBezTo>
                  <a:lnTo>
                    <a:pt x="4046096" y="1131591"/>
                  </a:lnTo>
                  <a:cubicBezTo>
                    <a:pt x="4046096" y="1256586"/>
                    <a:pt x="3944767" y="1357915"/>
                    <a:pt x="3819772" y="1357915"/>
                  </a:cubicBezTo>
                  <a:lnTo>
                    <a:pt x="226324" y="1357915"/>
                  </a:lnTo>
                  <a:cubicBezTo>
                    <a:pt x="101329" y="1357915"/>
                    <a:pt x="0" y="1256586"/>
                    <a:pt x="0" y="1131591"/>
                  </a:cubicBezTo>
                  <a:lnTo>
                    <a:pt x="0" y="22632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548445"/>
                <a:satOff val="-43307"/>
                <a:lumOff val="26472"/>
                <a:alphaOff val="0"/>
              </a:schemeClr>
            </a:fillRef>
            <a:effectRef idx="0">
              <a:schemeClr val="accent3">
                <a:hueOff val="-548445"/>
                <a:satOff val="-43307"/>
                <a:lumOff val="2647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2488" tIns="104388" rIns="142488" bIns="104388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Step 3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C7C3C32-CA72-647E-12AF-E85C24828AF5}"/>
              </a:ext>
            </a:extLst>
          </p:cNvPr>
          <p:cNvSpPr txBox="1"/>
          <p:nvPr/>
        </p:nvSpPr>
        <p:spPr>
          <a:xfrm>
            <a:off x="406314" y="971102"/>
            <a:ext cx="114191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As we begin to develop the action plan, the Cabinet will need to prioritize initiatives and sequence its activities to acknowledge priority level and key dependencies.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DBB674-3E1B-ABA4-440F-CC271C1EAC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BE06D8-9E4B-46AF-B90C-0F3BF8536AA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63471C-E898-8DEF-04CC-9210E9655911}"/>
              </a:ext>
            </a:extLst>
          </p:cNvPr>
          <p:cNvSpPr txBox="1"/>
          <p:nvPr/>
        </p:nvSpPr>
        <p:spPr>
          <a:xfrm>
            <a:off x="485826" y="2179101"/>
            <a:ext cx="1141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Today’s Process </a:t>
            </a:r>
          </a:p>
        </p:txBody>
      </p:sp>
    </p:spTree>
    <p:extLst>
      <p:ext uri="{BB962C8B-B14F-4D97-AF65-F5344CB8AC3E}">
        <p14:creationId xmlns:p14="http://schemas.microsoft.com/office/powerpoint/2010/main" val="1883803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0C01C9-3EE6-9A70-F818-C355603BE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47312-8B6B-FBEE-EF89-8288EE41E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1" y="215412"/>
            <a:ext cx="11419101" cy="571753"/>
          </a:xfrm>
        </p:spPr>
        <p:txBody>
          <a:bodyPr/>
          <a:lstStyle/>
          <a:p>
            <a:r>
              <a:rPr lang="en-US" dirty="0"/>
              <a:t>Reminder: Key Strategic Initiatives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9C52351-0974-2A73-A272-EC59A1445BC9}"/>
              </a:ext>
            </a:extLst>
          </p:cNvPr>
          <p:cNvCxnSpPr>
            <a:cxnSpLocks/>
          </p:cNvCxnSpPr>
          <p:nvPr/>
        </p:nvCxnSpPr>
        <p:spPr>
          <a:xfrm>
            <a:off x="2743200" y="5575300"/>
            <a:ext cx="9448800" cy="0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B3886F7-5709-C1DA-3E15-239ADBD2D2A9}"/>
              </a:ext>
            </a:extLst>
          </p:cNvPr>
          <p:cNvCxnSpPr>
            <a:cxnSpLocks/>
          </p:cNvCxnSpPr>
          <p:nvPr/>
        </p:nvCxnSpPr>
        <p:spPr>
          <a:xfrm>
            <a:off x="2743200" y="6248400"/>
            <a:ext cx="9448800" cy="0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E778A19-E221-3EB1-4A4A-491E4B2FC334}"/>
              </a:ext>
            </a:extLst>
          </p:cNvPr>
          <p:cNvCxnSpPr>
            <a:cxnSpLocks/>
          </p:cNvCxnSpPr>
          <p:nvPr/>
        </p:nvCxnSpPr>
        <p:spPr>
          <a:xfrm>
            <a:off x="2743200" y="4648200"/>
            <a:ext cx="9448800" cy="0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40B71FA-5B6F-C1B1-F482-3DE1BBED7C63}"/>
              </a:ext>
            </a:extLst>
          </p:cNvPr>
          <p:cNvCxnSpPr>
            <a:cxnSpLocks/>
          </p:cNvCxnSpPr>
          <p:nvPr/>
        </p:nvCxnSpPr>
        <p:spPr>
          <a:xfrm>
            <a:off x="2758121" y="4051300"/>
            <a:ext cx="9448800" cy="0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479D0F0-87F0-99BA-C352-8FD8A964DB9E}"/>
              </a:ext>
            </a:extLst>
          </p:cNvPr>
          <p:cNvCxnSpPr>
            <a:cxnSpLocks/>
          </p:cNvCxnSpPr>
          <p:nvPr/>
        </p:nvCxnSpPr>
        <p:spPr>
          <a:xfrm>
            <a:off x="2743200" y="3479800"/>
            <a:ext cx="9448800" cy="0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A887190-7F39-E5B9-AA17-2CACEC92F283}"/>
              </a:ext>
            </a:extLst>
          </p:cNvPr>
          <p:cNvCxnSpPr>
            <a:cxnSpLocks/>
          </p:cNvCxnSpPr>
          <p:nvPr/>
        </p:nvCxnSpPr>
        <p:spPr>
          <a:xfrm>
            <a:off x="2743200" y="2438400"/>
            <a:ext cx="9448800" cy="0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F468D55-B089-A1B7-42AF-35335CD3AE69}"/>
              </a:ext>
            </a:extLst>
          </p:cNvPr>
          <p:cNvCxnSpPr>
            <a:cxnSpLocks/>
          </p:cNvCxnSpPr>
          <p:nvPr/>
        </p:nvCxnSpPr>
        <p:spPr>
          <a:xfrm>
            <a:off x="2743200" y="1727200"/>
            <a:ext cx="9448800" cy="0"/>
          </a:xfrm>
          <a:prstGeom prst="straightConnector1">
            <a:avLst/>
          </a:prstGeom>
          <a:ln w="28575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5F47AE5-B3D6-5DF7-6139-BF5839E05D2E}"/>
              </a:ext>
            </a:extLst>
          </p:cNvPr>
          <p:cNvSpPr txBox="1"/>
          <p:nvPr/>
        </p:nvSpPr>
        <p:spPr>
          <a:xfrm>
            <a:off x="52069" y="969688"/>
            <a:ext cx="27927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Calibri" panose="020F0502020204030204" pitchFamily="34" charset="0"/>
              </a:rPr>
              <a:t>Goals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27DEF04E-F754-3B16-B854-B7BC4F332EED}"/>
              </a:ext>
            </a:extLst>
          </p:cNvPr>
          <p:cNvSpPr/>
          <p:nvPr/>
        </p:nvSpPr>
        <p:spPr>
          <a:xfrm>
            <a:off x="52070" y="1337370"/>
            <a:ext cx="2792730" cy="1653801"/>
          </a:xfrm>
          <a:custGeom>
            <a:avLst/>
            <a:gdLst>
              <a:gd name="connsiteX0" fmla="*/ 0 w 2719916"/>
              <a:gd name="connsiteY0" fmla="*/ 135996 h 1359958"/>
              <a:gd name="connsiteX1" fmla="*/ 135996 w 2719916"/>
              <a:gd name="connsiteY1" fmla="*/ 0 h 1359958"/>
              <a:gd name="connsiteX2" fmla="*/ 2583920 w 2719916"/>
              <a:gd name="connsiteY2" fmla="*/ 0 h 1359958"/>
              <a:gd name="connsiteX3" fmla="*/ 2719916 w 2719916"/>
              <a:gd name="connsiteY3" fmla="*/ 135996 h 1359958"/>
              <a:gd name="connsiteX4" fmla="*/ 2719916 w 2719916"/>
              <a:gd name="connsiteY4" fmla="*/ 1223962 h 1359958"/>
              <a:gd name="connsiteX5" fmla="*/ 2583920 w 2719916"/>
              <a:gd name="connsiteY5" fmla="*/ 1359958 h 1359958"/>
              <a:gd name="connsiteX6" fmla="*/ 135996 w 2719916"/>
              <a:gd name="connsiteY6" fmla="*/ 1359958 h 1359958"/>
              <a:gd name="connsiteX7" fmla="*/ 0 w 2719916"/>
              <a:gd name="connsiteY7" fmla="*/ 1223962 h 1359958"/>
              <a:gd name="connsiteX8" fmla="*/ 0 w 2719916"/>
              <a:gd name="connsiteY8" fmla="*/ 135996 h 13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9916" h="1359958">
                <a:moveTo>
                  <a:pt x="0" y="135996"/>
                </a:moveTo>
                <a:cubicBezTo>
                  <a:pt x="0" y="60887"/>
                  <a:pt x="60887" y="0"/>
                  <a:pt x="135996" y="0"/>
                </a:cubicBezTo>
                <a:lnTo>
                  <a:pt x="2583920" y="0"/>
                </a:lnTo>
                <a:cubicBezTo>
                  <a:pt x="2659029" y="0"/>
                  <a:pt x="2719916" y="60887"/>
                  <a:pt x="2719916" y="135996"/>
                </a:cubicBezTo>
                <a:lnTo>
                  <a:pt x="2719916" y="1223962"/>
                </a:lnTo>
                <a:cubicBezTo>
                  <a:pt x="2719916" y="1299071"/>
                  <a:pt x="2659029" y="1359958"/>
                  <a:pt x="2583920" y="1359958"/>
                </a:cubicBezTo>
                <a:lnTo>
                  <a:pt x="135996" y="1359958"/>
                </a:lnTo>
                <a:cubicBezTo>
                  <a:pt x="60887" y="1359958"/>
                  <a:pt x="0" y="1299071"/>
                  <a:pt x="0" y="1223962"/>
                </a:cubicBezTo>
                <a:lnTo>
                  <a:pt x="0" y="13599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 1: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interagency coordination and leadership that drives improvement in the well-being of Rhode Island’s children and youth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5BF86400-4F4D-7907-A3B6-927475CDB7CB}"/>
              </a:ext>
            </a:extLst>
          </p:cNvPr>
          <p:cNvSpPr/>
          <p:nvPr/>
        </p:nvSpPr>
        <p:spPr>
          <a:xfrm>
            <a:off x="2997197" y="1515567"/>
            <a:ext cx="2792729" cy="478255"/>
          </a:xfrm>
          <a:custGeom>
            <a:avLst/>
            <a:gdLst>
              <a:gd name="connsiteX0" fmla="*/ 0 w 2719916"/>
              <a:gd name="connsiteY0" fmla="*/ 135996 h 1359958"/>
              <a:gd name="connsiteX1" fmla="*/ 135996 w 2719916"/>
              <a:gd name="connsiteY1" fmla="*/ 0 h 1359958"/>
              <a:gd name="connsiteX2" fmla="*/ 2583920 w 2719916"/>
              <a:gd name="connsiteY2" fmla="*/ 0 h 1359958"/>
              <a:gd name="connsiteX3" fmla="*/ 2719916 w 2719916"/>
              <a:gd name="connsiteY3" fmla="*/ 135996 h 1359958"/>
              <a:gd name="connsiteX4" fmla="*/ 2719916 w 2719916"/>
              <a:gd name="connsiteY4" fmla="*/ 1223962 h 1359958"/>
              <a:gd name="connsiteX5" fmla="*/ 2583920 w 2719916"/>
              <a:gd name="connsiteY5" fmla="*/ 1359958 h 1359958"/>
              <a:gd name="connsiteX6" fmla="*/ 135996 w 2719916"/>
              <a:gd name="connsiteY6" fmla="*/ 1359958 h 1359958"/>
              <a:gd name="connsiteX7" fmla="*/ 0 w 2719916"/>
              <a:gd name="connsiteY7" fmla="*/ 1223962 h 1359958"/>
              <a:gd name="connsiteX8" fmla="*/ 0 w 2719916"/>
              <a:gd name="connsiteY8" fmla="*/ 135996 h 13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9916" h="1359958">
                <a:moveTo>
                  <a:pt x="0" y="135996"/>
                </a:moveTo>
                <a:cubicBezTo>
                  <a:pt x="0" y="60887"/>
                  <a:pt x="60887" y="0"/>
                  <a:pt x="135996" y="0"/>
                </a:cubicBezTo>
                <a:lnTo>
                  <a:pt x="2583920" y="0"/>
                </a:lnTo>
                <a:cubicBezTo>
                  <a:pt x="2659029" y="0"/>
                  <a:pt x="2719916" y="60887"/>
                  <a:pt x="2719916" y="135996"/>
                </a:cubicBezTo>
                <a:lnTo>
                  <a:pt x="2719916" y="1223962"/>
                </a:lnTo>
                <a:cubicBezTo>
                  <a:pt x="2719916" y="1299071"/>
                  <a:pt x="2659029" y="1359958"/>
                  <a:pt x="2583920" y="1359958"/>
                </a:cubicBezTo>
                <a:lnTo>
                  <a:pt x="135996" y="1359958"/>
                </a:lnTo>
                <a:cubicBezTo>
                  <a:pt x="60887" y="1359958"/>
                  <a:pt x="0" y="1299071"/>
                  <a:pt x="0" y="1223962"/>
                </a:cubicBezTo>
                <a:lnTo>
                  <a:pt x="0" y="135996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ctr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[O1] Maximize collective impact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94A4CD43-5C38-0314-4CCE-8516DA754FEF}"/>
              </a:ext>
            </a:extLst>
          </p:cNvPr>
          <p:cNvSpPr/>
          <p:nvPr/>
        </p:nvSpPr>
        <p:spPr>
          <a:xfrm>
            <a:off x="2997197" y="2186558"/>
            <a:ext cx="2792729" cy="478255"/>
          </a:xfrm>
          <a:custGeom>
            <a:avLst/>
            <a:gdLst>
              <a:gd name="connsiteX0" fmla="*/ 0 w 2719916"/>
              <a:gd name="connsiteY0" fmla="*/ 135996 h 1359958"/>
              <a:gd name="connsiteX1" fmla="*/ 135996 w 2719916"/>
              <a:gd name="connsiteY1" fmla="*/ 0 h 1359958"/>
              <a:gd name="connsiteX2" fmla="*/ 2583920 w 2719916"/>
              <a:gd name="connsiteY2" fmla="*/ 0 h 1359958"/>
              <a:gd name="connsiteX3" fmla="*/ 2719916 w 2719916"/>
              <a:gd name="connsiteY3" fmla="*/ 135996 h 1359958"/>
              <a:gd name="connsiteX4" fmla="*/ 2719916 w 2719916"/>
              <a:gd name="connsiteY4" fmla="*/ 1223962 h 1359958"/>
              <a:gd name="connsiteX5" fmla="*/ 2583920 w 2719916"/>
              <a:gd name="connsiteY5" fmla="*/ 1359958 h 1359958"/>
              <a:gd name="connsiteX6" fmla="*/ 135996 w 2719916"/>
              <a:gd name="connsiteY6" fmla="*/ 1359958 h 1359958"/>
              <a:gd name="connsiteX7" fmla="*/ 0 w 2719916"/>
              <a:gd name="connsiteY7" fmla="*/ 1223962 h 1359958"/>
              <a:gd name="connsiteX8" fmla="*/ 0 w 2719916"/>
              <a:gd name="connsiteY8" fmla="*/ 135996 h 13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9916" h="1359958">
                <a:moveTo>
                  <a:pt x="0" y="135996"/>
                </a:moveTo>
                <a:cubicBezTo>
                  <a:pt x="0" y="60887"/>
                  <a:pt x="60887" y="0"/>
                  <a:pt x="135996" y="0"/>
                </a:cubicBezTo>
                <a:lnTo>
                  <a:pt x="2583920" y="0"/>
                </a:lnTo>
                <a:cubicBezTo>
                  <a:pt x="2659029" y="0"/>
                  <a:pt x="2719916" y="60887"/>
                  <a:pt x="2719916" y="135996"/>
                </a:cubicBezTo>
                <a:lnTo>
                  <a:pt x="2719916" y="1223962"/>
                </a:lnTo>
                <a:cubicBezTo>
                  <a:pt x="2719916" y="1299071"/>
                  <a:pt x="2659029" y="1359958"/>
                  <a:pt x="2583920" y="1359958"/>
                </a:cubicBezTo>
                <a:lnTo>
                  <a:pt x="135996" y="1359958"/>
                </a:lnTo>
                <a:cubicBezTo>
                  <a:pt x="60887" y="1359958"/>
                  <a:pt x="0" y="1299071"/>
                  <a:pt x="0" y="1223962"/>
                </a:cubicBezTo>
                <a:lnTo>
                  <a:pt x="0" y="135996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ctr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[O2] Improve outcomes for RI’s children and youth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C6F06294-93F9-255C-AEC6-0E835A4F2AAA}"/>
              </a:ext>
            </a:extLst>
          </p:cNvPr>
          <p:cNvSpPr/>
          <p:nvPr/>
        </p:nvSpPr>
        <p:spPr>
          <a:xfrm>
            <a:off x="2997200" y="3205857"/>
            <a:ext cx="2792729" cy="478254"/>
          </a:xfrm>
          <a:custGeom>
            <a:avLst/>
            <a:gdLst>
              <a:gd name="connsiteX0" fmla="*/ 0 w 2719916"/>
              <a:gd name="connsiteY0" fmla="*/ 135996 h 1359958"/>
              <a:gd name="connsiteX1" fmla="*/ 135996 w 2719916"/>
              <a:gd name="connsiteY1" fmla="*/ 0 h 1359958"/>
              <a:gd name="connsiteX2" fmla="*/ 2583920 w 2719916"/>
              <a:gd name="connsiteY2" fmla="*/ 0 h 1359958"/>
              <a:gd name="connsiteX3" fmla="*/ 2719916 w 2719916"/>
              <a:gd name="connsiteY3" fmla="*/ 135996 h 1359958"/>
              <a:gd name="connsiteX4" fmla="*/ 2719916 w 2719916"/>
              <a:gd name="connsiteY4" fmla="*/ 1223962 h 1359958"/>
              <a:gd name="connsiteX5" fmla="*/ 2583920 w 2719916"/>
              <a:gd name="connsiteY5" fmla="*/ 1359958 h 1359958"/>
              <a:gd name="connsiteX6" fmla="*/ 135996 w 2719916"/>
              <a:gd name="connsiteY6" fmla="*/ 1359958 h 1359958"/>
              <a:gd name="connsiteX7" fmla="*/ 0 w 2719916"/>
              <a:gd name="connsiteY7" fmla="*/ 1223962 h 1359958"/>
              <a:gd name="connsiteX8" fmla="*/ 0 w 2719916"/>
              <a:gd name="connsiteY8" fmla="*/ 135996 h 13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9916" h="1359958">
                <a:moveTo>
                  <a:pt x="0" y="135996"/>
                </a:moveTo>
                <a:cubicBezTo>
                  <a:pt x="0" y="60887"/>
                  <a:pt x="60887" y="0"/>
                  <a:pt x="135996" y="0"/>
                </a:cubicBezTo>
                <a:lnTo>
                  <a:pt x="2583920" y="0"/>
                </a:lnTo>
                <a:cubicBezTo>
                  <a:pt x="2659029" y="0"/>
                  <a:pt x="2719916" y="60887"/>
                  <a:pt x="2719916" y="135996"/>
                </a:cubicBezTo>
                <a:lnTo>
                  <a:pt x="2719916" y="1223962"/>
                </a:lnTo>
                <a:cubicBezTo>
                  <a:pt x="2719916" y="1299071"/>
                  <a:pt x="2659029" y="1359958"/>
                  <a:pt x="2583920" y="1359958"/>
                </a:cubicBezTo>
                <a:lnTo>
                  <a:pt x="135996" y="1359958"/>
                </a:lnTo>
                <a:cubicBezTo>
                  <a:pt x="60887" y="1359958"/>
                  <a:pt x="0" y="1299071"/>
                  <a:pt x="0" y="1223962"/>
                </a:cubicBezTo>
                <a:lnTo>
                  <a:pt x="0" y="135996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ctr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[O1] Build a staffing structure that drives effective execution 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49434DC1-360A-2CC4-9E00-26FE13868CA3}"/>
              </a:ext>
            </a:extLst>
          </p:cNvPr>
          <p:cNvSpPr/>
          <p:nvPr/>
        </p:nvSpPr>
        <p:spPr>
          <a:xfrm>
            <a:off x="2997199" y="3793631"/>
            <a:ext cx="2792729" cy="478254"/>
          </a:xfrm>
          <a:custGeom>
            <a:avLst/>
            <a:gdLst>
              <a:gd name="connsiteX0" fmla="*/ 0 w 2719916"/>
              <a:gd name="connsiteY0" fmla="*/ 135996 h 1359958"/>
              <a:gd name="connsiteX1" fmla="*/ 135996 w 2719916"/>
              <a:gd name="connsiteY1" fmla="*/ 0 h 1359958"/>
              <a:gd name="connsiteX2" fmla="*/ 2583920 w 2719916"/>
              <a:gd name="connsiteY2" fmla="*/ 0 h 1359958"/>
              <a:gd name="connsiteX3" fmla="*/ 2719916 w 2719916"/>
              <a:gd name="connsiteY3" fmla="*/ 135996 h 1359958"/>
              <a:gd name="connsiteX4" fmla="*/ 2719916 w 2719916"/>
              <a:gd name="connsiteY4" fmla="*/ 1223962 h 1359958"/>
              <a:gd name="connsiteX5" fmla="*/ 2583920 w 2719916"/>
              <a:gd name="connsiteY5" fmla="*/ 1359958 h 1359958"/>
              <a:gd name="connsiteX6" fmla="*/ 135996 w 2719916"/>
              <a:gd name="connsiteY6" fmla="*/ 1359958 h 1359958"/>
              <a:gd name="connsiteX7" fmla="*/ 0 w 2719916"/>
              <a:gd name="connsiteY7" fmla="*/ 1223962 h 1359958"/>
              <a:gd name="connsiteX8" fmla="*/ 0 w 2719916"/>
              <a:gd name="connsiteY8" fmla="*/ 135996 h 13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9916" h="1359958">
                <a:moveTo>
                  <a:pt x="0" y="135996"/>
                </a:moveTo>
                <a:cubicBezTo>
                  <a:pt x="0" y="60887"/>
                  <a:pt x="60887" y="0"/>
                  <a:pt x="135996" y="0"/>
                </a:cubicBezTo>
                <a:lnTo>
                  <a:pt x="2583920" y="0"/>
                </a:lnTo>
                <a:cubicBezTo>
                  <a:pt x="2659029" y="0"/>
                  <a:pt x="2719916" y="60887"/>
                  <a:pt x="2719916" y="135996"/>
                </a:cubicBezTo>
                <a:lnTo>
                  <a:pt x="2719916" y="1223962"/>
                </a:lnTo>
                <a:cubicBezTo>
                  <a:pt x="2719916" y="1299071"/>
                  <a:pt x="2659029" y="1359958"/>
                  <a:pt x="2583920" y="1359958"/>
                </a:cubicBezTo>
                <a:lnTo>
                  <a:pt x="135996" y="1359958"/>
                </a:lnTo>
                <a:cubicBezTo>
                  <a:pt x="60887" y="1359958"/>
                  <a:pt x="0" y="1299071"/>
                  <a:pt x="0" y="1223962"/>
                </a:cubicBezTo>
                <a:lnTo>
                  <a:pt x="0" y="135996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ctr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[O2] Strengthen data-driven decision making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BFF4D424-2C87-A163-A52A-86A26CE314AA}"/>
              </a:ext>
            </a:extLst>
          </p:cNvPr>
          <p:cNvSpPr/>
          <p:nvPr/>
        </p:nvSpPr>
        <p:spPr>
          <a:xfrm>
            <a:off x="2997199" y="4381405"/>
            <a:ext cx="2792729" cy="478254"/>
          </a:xfrm>
          <a:custGeom>
            <a:avLst/>
            <a:gdLst>
              <a:gd name="connsiteX0" fmla="*/ 0 w 2719916"/>
              <a:gd name="connsiteY0" fmla="*/ 135996 h 1359958"/>
              <a:gd name="connsiteX1" fmla="*/ 135996 w 2719916"/>
              <a:gd name="connsiteY1" fmla="*/ 0 h 1359958"/>
              <a:gd name="connsiteX2" fmla="*/ 2583920 w 2719916"/>
              <a:gd name="connsiteY2" fmla="*/ 0 h 1359958"/>
              <a:gd name="connsiteX3" fmla="*/ 2719916 w 2719916"/>
              <a:gd name="connsiteY3" fmla="*/ 135996 h 1359958"/>
              <a:gd name="connsiteX4" fmla="*/ 2719916 w 2719916"/>
              <a:gd name="connsiteY4" fmla="*/ 1223962 h 1359958"/>
              <a:gd name="connsiteX5" fmla="*/ 2583920 w 2719916"/>
              <a:gd name="connsiteY5" fmla="*/ 1359958 h 1359958"/>
              <a:gd name="connsiteX6" fmla="*/ 135996 w 2719916"/>
              <a:gd name="connsiteY6" fmla="*/ 1359958 h 1359958"/>
              <a:gd name="connsiteX7" fmla="*/ 0 w 2719916"/>
              <a:gd name="connsiteY7" fmla="*/ 1223962 h 1359958"/>
              <a:gd name="connsiteX8" fmla="*/ 0 w 2719916"/>
              <a:gd name="connsiteY8" fmla="*/ 135996 h 13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9916" h="1359958">
                <a:moveTo>
                  <a:pt x="0" y="135996"/>
                </a:moveTo>
                <a:cubicBezTo>
                  <a:pt x="0" y="60887"/>
                  <a:pt x="60887" y="0"/>
                  <a:pt x="135996" y="0"/>
                </a:cubicBezTo>
                <a:lnTo>
                  <a:pt x="2583920" y="0"/>
                </a:lnTo>
                <a:cubicBezTo>
                  <a:pt x="2659029" y="0"/>
                  <a:pt x="2719916" y="60887"/>
                  <a:pt x="2719916" y="135996"/>
                </a:cubicBezTo>
                <a:lnTo>
                  <a:pt x="2719916" y="1223962"/>
                </a:lnTo>
                <a:cubicBezTo>
                  <a:pt x="2719916" y="1299071"/>
                  <a:pt x="2659029" y="1359958"/>
                  <a:pt x="2583920" y="1359958"/>
                </a:cubicBezTo>
                <a:lnTo>
                  <a:pt x="135996" y="1359958"/>
                </a:lnTo>
                <a:cubicBezTo>
                  <a:pt x="60887" y="1359958"/>
                  <a:pt x="0" y="1299071"/>
                  <a:pt x="0" y="1223962"/>
                </a:cubicBezTo>
                <a:lnTo>
                  <a:pt x="0" y="135996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ctr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[O3] Enhance community engagement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4E55BB0B-7C09-D74D-BCAE-CDFD16FC96D6}"/>
              </a:ext>
            </a:extLst>
          </p:cNvPr>
          <p:cNvSpPr/>
          <p:nvPr/>
        </p:nvSpPr>
        <p:spPr>
          <a:xfrm>
            <a:off x="52070" y="3205857"/>
            <a:ext cx="2792730" cy="1653802"/>
          </a:xfrm>
          <a:custGeom>
            <a:avLst/>
            <a:gdLst>
              <a:gd name="connsiteX0" fmla="*/ 0 w 2719916"/>
              <a:gd name="connsiteY0" fmla="*/ 135996 h 1359958"/>
              <a:gd name="connsiteX1" fmla="*/ 135996 w 2719916"/>
              <a:gd name="connsiteY1" fmla="*/ 0 h 1359958"/>
              <a:gd name="connsiteX2" fmla="*/ 2583920 w 2719916"/>
              <a:gd name="connsiteY2" fmla="*/ 0 h 1359958"/>
              <a:gd name="connsiteX3" fmla="*/ 2719916 w 2719916"/>
              <a:gd name="connsiteY3" fmla="*/ 135996 h 1359958"/>
              <a:gd name="connsiteX4" fmla="*/ 2719916 w 2719916"/>
              <a:gd name="connsiteY4" fmla="*/ 1223962 h 1359958"/>
              <a:gd name="connsiteX5" fmla="*/ 2583920 w 2719916"/>
              <a:gd name="connsiteY5" fmla="*/ 1359958 h 1359958"/>
              <a:gd name="connsiteX6" fmla="*/ 135996 w 2719916"/>
              <a:gd name="connsiteY6" fmla="*/ 1359958 h 1359958"/>
              <a:gd name="connsiteX7" fmla="*/ 0 w 2719916"/>
              <a:gd name="connsiteY7" fmla="*/ 1223962 h 1359958"/>
              <a:gd name="connsiteX8" fmla="*/ 0 w 2719916"/>
              <a:gd name="connsiteY8" fmla="*/ 135996 h 13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9916" h="1359958">
                <a:moveTo>
                  <a:pt x="0" y="135996"/>
                </a:moveTo>
                <a:cubicBezTo>
                  <a:pt x="0" y="60887"/>
                  <a:pt x="60887" y="0"/>
                  <a:pt x="135996" y="0"/>
                </a:cubicBezTo>
                <a:lnTo>
                  <a:pt x="2583920" y="0"/>
                </a:lnTo>
                <a:cubicBezTo>
                  <a:pt x="2659029" y="0"/>
                  <a:pt x="2719916" y="60887"/>
                  <a:pt x="2719916" y="135996"/>
                </a:cubicBezTo>
                <a:lnTo>
                  <a:pt x="2719916" y="1223962"/>
                </a:lnTo>
                <a:cubicBezTo>
                  <a:pt x="2719916" y="1299071"/>
                  <a:pt x="2659029" y="1359958"/>
                  <a:pt x="2583920" y="1359958"/>
                </a:cubicBezTo>
                <a:lnTo>
                  <a:pt x="135996" y="1359958"/>
                </a:lnTo>
                <a:cubicBezTo>
                  <a:pt x="60887" y="1359958"/>
                  <a:pt x="0" y="1299071"/>
                  <a:pt x="0" y="1223962"/>
                </a:cubicBezTo>
                <a:lnTo>
                  <a:pt x="0" y="13599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 2: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Strengthen the Children’s Cabinet’s capacity to execute on its Mission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DE9F91C3-3D49-AB83-15F9-947FEBB18E41}"/>
              </a:ext>
            </a:extLst>
          </p:cNvPr>
          <p:cNvSpPr/>
          <p:nvPr/>
        </p:nvSpPr>
        <p:spPr>
          <a:xfrm>
            <a:off x="2997197" y="5317486"/>
            <a:ext cx="2792729" cy="478254"/>
          </a:xfrm>
          <a:custGeom>
            <a:avLst/>
            <a:gdLst>
              <a:gd name="connsiteX0" fmla="*/ 0 w 2719916"/>
              <a:gd name="connsiteY0" fmla="*/ 135996 h 1359958"/>
              <a:gd name="connsiteX1" fmla="*/ 135996 w 2719916"/>
              <a:gd name="connsiteY1" fmla="*/ 0 h 1359958"/>
              <a:gd name="connsiteX2" fmla="*/ 2583920 w 2719916"/>
              <a:gd name="connsiteY2" fmla="*/ 0 h 1359958"/>
              <a:gd name="connsiteX3" fmla="*/ 2719916 w 2719916"/>
              <a:gd name="connsiteY3" fmla="*/ 135996 h 1359958"/>
              <a:gd name="connsiteX4" fmla="*/ 2719916 w 2719916"/>
              <a:gd name="connsiteY4" fmla="*/ 1223962 h 1359958"/>
              <a:gd name="connsiteX5" fmla="*/ 2583920 w 2719916"/>
              <a:gd name="connsiteY5" fmla="*/ 1359958 h 1359958"/>
              <a:gd name="connsiteX6" fmla="*/ 135996 w 2719916"/>
              <a:gd name="connsiteY6" fmla="*/ 1359958 h 1359958"/>
              <a:gd name="connsiteX7" fmla="*/ 0 w 2719916"/>
              <a:gd name="connsiteY7" fmla="*/ 1223962 h 1359958"/>
              <a:gd name="connsiteX8" fmla="*/ 0 w 2719916"/>
              <a:gd name="connsiteY8" fmla="*/ 135996 h 13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9916" h="1359958">
                <a:moveTo>
                  <a:pt x="0" y="135996"/>
                </a:moveTo>
                <a:cubicBezTo>
                  <a:pt x="0" y="60887"/>
                  <a:pt x="60887" y="0"/>
                  <a:pt x="135996" y="0"/>
                </a:cubicBezTo>
                <a:lnTo>
                  <a:pt x="2583920" y="0"/>
                </a:lnTo>
                <a:cubicBezTo>
                  <a:pt x="2659029" y="0"/>
                  <a:pt x="2719916" y="60887"/>
                  <a:pt x="2719916" y="135996"/>
                </a:cubicBezTo>
                <a:lnTo>
                  <a:pt x="2719916" y="1223962"/>
                </a:lnTo>
                <a:cubicBezTo>
                  <a:pt x="2719916" y="1299071"/>
                  <a:pt x="2659029" y="1359958"/>
                  <a:pt x="2583920" y="1359958"/>
                </a:cubicBezTo>
                <a:lnTo>
                  <a:pt x="135996" y="1359958"/>
                </a:lnTo>
                <a:cubicBezTo>
                  <a:pt x="60887" y="1359958"/>
                  <a:pt x="0" y="1299071"/>
                  <a:pt x="0" y="1223962"/>
                </a:cubicBezTo>
                <a:lnTo>
                  <a:pt x="0" y="135996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ctr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[O1] Maximize efficient deployment of resources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7DA2C1C5-1A3D-36E9-A775-41E39E09D5DE}"/>
              </a:ext>
            </a:extLst>
          </p:cNvPr>
          <p:cNvSpPr/>
          <p:nvPr/>
        </p:nvSpPr>
        <p:spPr>
          <a:xfrm>
            <a:off x="2997197" y="5988477"/>
            <a:ext cx="2792729" cy="478254"/>
          </a:xfrm>
          <a:custGeom>
            <a:avLst/>
            <a:gdLst>
              <a:gd name="connsiteX0" fmla="*/ 0 w 2719916"/>
              <a:gd name="connsiteY0" fmla="*/ 135996 h 1359958"/>
              <a:gd name="connsiteX1" fmla="*/ 135996 w 2719916"/>
              <a:gd name="connsiteY1" fmla="*/ 0 h 1359958"/>
              <a:gd name="connsiteX2" fmla="*/ 2583920 w 2719916"/>
              <a:gd name="connsiteY2" fmla="*/ 0 h 1359958"/>
              <a:gd name="connsiteX3" fmla="*/ 2719916 w 2719916"/>
              <a:gd name="connsiteY3" fmla="*/ 135996 h 1359958"/>
              <a:gd name="connsiteX4" fmla="*/ 2719916 w 2719916"/>
              <a:gd name="connsiteY4" fmla="*/ 1223962 h 1359958"/>
              <a:gd name="connsiteX5" fmla="*/ 2583920 w 2719916"/>
              <a:gd name="connsiteY5" fmla="*/ 1359958 h 1359958"/>
              <a:gd name="connsiteX6" fmla="*/ 135996 w 2719916"/>
              <a:gd name="connsiteY6" fmla="*/ 1359958 h 1359958"/>
              <a:gd name="connsiteX7" fmla="*/ 0 w 2719916"/>
              <a:gd name="connsiteY7" fmla="*/ 1223962 h 1359958"/>
              <a:gd name="connsiteX8" fmla="*/ 0 w 2719916"/>
              <a:gd name="connsiteY8" fmla="*/ 135996 h 13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9916" h="1359958">
                <a:moveTo>
                  <a:pt x="0" y="135996"/>
                </a:moveTo>
                <a:cubicBezTo>
                  <a:pt x="0" y="60887"/>
                  <a:pt x="60887" y="0"/>
                  <a:pt x="135996" y="0"/>
                </a:cubicBezTo>
                <a:lnTo>
                  <a:pt x="2583920" y="0"/>
                </a:lnTo>
                <a:cubicBezTo>
                  <a:pt x="2659029" y="0"/>
                  <a:pt x="2719916" y="60887"/>
                  <a:pt x="2719916" y="135996"/>
                </a:cubicBezTo>
                <a:lnTo>
                  <a:pt x="2719916" y="1223962"/>
                </a:lnTo>
                <a:cubicBezTo>
                  <a:pt x="2719916" y="1299071"/>
                  <a:pt x="2659029" y="1359958"/>
                  <a:pt x="2583920" y="1359958"/>
                </a:cubicBezTo>
                <a:lnTo>
                  <a:pt x="135996" y="1359958"/>
                </a:lnTo>
                <a:cubicBezTo>
                  <a:pt x="60887" y="1359958"/>
                  <a:pt x="0" y="1299071"/>
                  <a:pt x="0" y="1223962"/>
                </a:cubicBezTo>
                <a:lnTo>
                  <a:pt x="0" y="135996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ctr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[O2] Align on budgetary risks and state budget strategy</a:t>
            </a:r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3DD51FC6-1AAC-8D0D-FE01-FA0BB5CD9C68}"/>
              </a:ext>
            </a:extLst>
          </p:cNvPr>
          <p:cNvSpPr/>
          <p:nvPr/>
        </p:nvSpPr>
        <p:spPr>
          <a:xfrm>
            <a:off x="52070" y="5113027"/>
            <a:ext cx="2792730" cy="1653802"/>
          </a:xfrm>
          <a:custGeom>
            <a:avLst/>
            <a:gdLst>
              <a:gd name="connsiteX0" fmla="*/ 0 w 2719916"/>
              <a:gd name="connsiteY0" fmla="*/ 135996 h 1359958"/>
              <a:gd name="connsiteX1" fmla="*/ 135996 w 2719916"/>
              <a:gd name="connsiteY1" fmla="*/ 0 h 1359958"/>
              <a:gd name="connsiteX2" fmla="*/ 2583920 w 2719916"/>
              <a:gd name="connsiteY2" fmla="*/ 0 h 1359958"/>
              <a:gd name="connsiteX3" fmla="*/ 2719916 w 2719916"/>
              <a:gd name="connsiteY3" fmla="*/ 135996 h 1359958"/>
              <a:gd name="connsiteX4" fmla="*/ 2719916 w 2719916"/>
              <a:gd name="connsiteY4" fmla="*/ 1223962 h 1359958"/>
              <a:gd name="connsiteX5" fmla="*/ 2583920 w 2719916"/>
              <a:gd name="connsiteY5" fmla="*/ 1359958 h 1359958"/>
              <a:gd name="connsiteX6" fmla="*/ 135996 w 2719916"/>
              <a:gd name="connsiteY6" fmla="*/ 1359958 h 1359958"/>
              <a:gd name="connsiteX7" fmla="*/ 0 w 2719916"/>
              <a:gd name="connsiteY7" fmla="*/ 1223962 h 1359958"/>
              <a:gd name="connsiteX8" fmla="*/ 0 w 2719916"/>
              <a:gd name="connsiteY8" fmla="*/ 135996 h 1359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19916" h="1359958">
                <a:moveTo>
                  <a:pt x="0" y="135996"/>
                </a:moveTo>
                <a:cubicBezTo>
                  <a:pt x="0" y="60887"/>
                  <a:pt x="60887" y="0"/>
                  <a:pt x="135996" y="0"/>
                </a:cubicBezTo>
                <a:lnTo>
                  <a:pt x="2583920" y="0"/>
                </a:lnTo>
                <a:cubicBezTo>
                  <a:pt x="2659029" y="0"/>
                  <a:pt x="2719916" y="60887"/>
                  <a:pt x="2719916" y="135996"/>
                </a:cubicBezTo>
                <a:lnTo>
                  <a:pt x="2719916" y="1223962"/>
                </a:lnTo>
                <a:cubicBezTo>
                  <a:pt x="2719916" y="1299071"/>
                  <a:pt x="2659029" y="1359958"/>
                  <a:pt x="2583920" y="1359958"/>
                </a:cubicBezTo>
                <a:lnTo>
                  <a:pt x="135996" y="1359958"/>
                </a:lnTo>
                <a:cubicBezTo>
                  <a:pt x="60887" y="1359958"/>
                  <a:pt x="0" y="1299071"/>
                  <a:pt x="0" y="1223962"/>
                </a:cubicBezTo>
                <a:lnTo>
                  <a:pt x="0" y="13599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 3: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Align and maximize available funding to advance interagency priorities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DF1B3B-473D-C465-CDAB-9B076D3E90A7}"/>
              </a:ext>
            </a:extLst>
          </p:cNvPr>
          <p:cNvSpPr/>
          <p:nvPr/>
        </p:nvSpPr>
        <p:spPr>
          <a:xfrm>
            <a:off x="5942323" y="2153898"/>
            <a:ext cx="6074098" cy="524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1238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Establish a framework and select high-impact focus areas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81FD618-EC65-8EA8-0A6F-D3050DA077A0}"/>
              </a:ext>
            </a:extLst>
          </p:cNvPr>
          <p:cNvSpPr/>
          <p:nvPr/>
        </p:nvSpPr>
        <p:spPr>
          <a:xfrm>
            <a:off x="5942323" y="3205857"/>
            <a:ext cx="6074098" cy="524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Aptos" panose="020B0004020202020204" pitchFamily="34" charset="0"/>
                <a:cs typeface="Times New Roman" panose="02020603050405020304" pitchFamily="18" charset="0"/>
              </a:rPr>
              <a:t>Establish an interagency staff team and project management structure</a:t>
            </a:r>
            <a:endParaRPr kumimoji="0" lang="en-US" sz="1400" b="0" i="0" u="none" strike="noStrike" kern="1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7589FDF-CAD3-8394-C9E8-9949CFC027B6}"/>
              </a:ext>
            </a:extLst>
          </p:cNvPr>
          <p:cNvSpPr/>
          <p:nvPr/>
        </p:nvSpPr>
        <p:spPr>
          <a:xfrm>
            <a:off x="5942323" y="3793631"/>
            <a:ext cx="6074098" cy="524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l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Select outcome measures aligned with focus areas and establish a plan for ongoing reporting and monitoring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D018C8-9DCF-C6BD-5553-EBE4E8921DC9}"/>
              </a:ext>
            </a:extLst>
          </p:cNvPr>
          <p:cNvSpPr/>
          <p:nvPr/>
        </p:nvSpPr>
        <p:spPr>
          <a:xfrm>
            <a:off x="5942323" y="4381405"/>
            <a:ext cx="6074098" cy="524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l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Develop enhanced community engagement processes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2116C91-38EB-04B7-BA27-181E8B805C24}"/>
              </a:ext>
            </a:extLst>
          </p:cNvPr>
          <p:cNvSpPr/>
          <p:nvPr/>
        </p:nvSpPr>
        <p:spPr>
          <a:xfrm>
            <a:off x="5942323" y="5317486"/>
            <a:ext cx="6074098" cy="524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l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Establish a process to inventory programs and investments associated with selected focus areas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A484EF-20D6-A2F2-C29E-EA3DB9BCFA53}"/>
              </a:ext>
            </a:extLst>
          </p:cNvPr>
          <p:cNvSpPr/>
          <p:nvPr/>
        </p:nvSpPr>
        <p:spPr>
          <a:xfrm>
            <a:off x="5942323" y="5988477"/>
            <a:ext cx="6074098" cy="524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l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Establish an annual process aligned with the state budget calendar to coordinate on budget and authority related requests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67BA72F-11C6-D0BE-9D20-33ABC4885D42}"/>
              </a:ext>
            </a:extLst>
          </p:cNvPr>
          <p:cNvSpPr txBox="1"/>
          <p:nvPr/>
        </p:nvSpPr>
        <p:spPr>
          <a:xfrm>
            <a:off x="7291807" y="968427"/>
            <a:ext cx="3375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Key Strategic Initiatives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7E9ED33-A895-7DFA-DDB6-6CE7E143C074}"/>
              </a:ext>
            </a:extLst>
          </p:cNvPr>
          <p:cNvSpPr txBox="1"/>
          <p:nvPr/>
        </p:nvSpPr>
        <p:spPr>
          <a:xfrm>
            <a:off x="3603752" y="968038"/>
            <a:ext cx="157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Objectives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72DB225-E6DE-369C-C29E-9D620E456E82}"/>
              </a:ext>
            </a:extLst>
          </p:cNvPr>
          <p:cNvSpPr/>
          <p:nvPr/>
        </p:nvSpPr>
        <p:spPr>
          <a:xfrm>
            <a:off x="5942323" y="1469407"/>
            <a:ext cx="6074098" cy="524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1238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Implement a new meeting structure and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1E91F5-EF49-5C7C-CA8E-14B21ED0A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26655" y="6554266"/>
            <a:ext cx="134705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BE06D8-9E4B-46AF-B90C-0F3BF8536AA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54B01B3-93D8-A6D7-FB5B-430B55D5C11F}"/>
              </a:ext>
            </a:extLst>
          </p:cNvPr>
          <p:cNvSpPr/>
          <p:nvPr/>
        </p:nvSpPr>
        <p:spPr>
          <a:xfrm>
            <a:off x="79447" y="881609"/>
            <a:ext cx="912659" cy="830539"/>
          </a:xfrm>
          <a:prstGeom prst="roundRect">
            <a:avLst>
              <a:gd name="adj" fmla="val 10000"/>
            </a:avLst>
          </a:pr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Rounded Rectangle 4" descr="Connections with solid fill">
            <a:extLst>
              <a:ext uri="{FF2B5EF4-FFF2-40B4-BE49-F238E27FC236}">
                <a16:creationId xmlns:a16="http://schemas.microsoft.com/office/drawing/2014/main" id="{A881AB0C-DD4E-2FC8-767C-3A5EE5B48D96}"/>
              </a:ext>
            </a:extLst>
          </p:cNvPr>
          <p:cNvSpPr/>
          <p:nvPr/>
        </p:nvSpPr>
        <p:spPr>
          <a:xfrm>
            <a:off x="79447" y="3036291"/>
            <a:ext cx="912659" cy="830539"/>
          </a:xfrm>
          <a:prstGeom prst="roundRect">
            <a:avLst>
              <a:gd name="adj" fmla="val 10000"/>
            </a:avLst>
          </a:pr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Rounded Rectangle 20" descr="Money with solid fill">
            <a:extLst>
              <a:ext uri="{FF2B5EF4-FFF2-40B4-BE49-F238E27FC236}">
                <a16:creationId xmlns:a16="http://schemas.microsoft.com/office/drawing/2014/main" id="{ED5A1538-84C3-207D-2E57-EBD53D61D1F1}"/>
              </a:ext>
            </a:extLst>
          </p:cNvPr>
          <p:cNvSpPr/>
          <p:nvPr/>
        </p:nvSpPr>
        <p:spPr>
          <a:xfrm>
            <a:off x="81241" y="4931440"/>
            <a:ext cx="910865" cy="830539"/>
          </a:xfrm>
          <a:prstGeom prst="roundRect">
            <a:avLst>
              <a:gd name="adj" fmla="val 10000"/>
            </a:avLst>
          </a:pr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11785-ECEF-7A75-2772-67E01CCE6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A6AD5-6464-0252-E7FC-5D398C5F0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1" y="215412"/>
            <a:ext cx="11419101" cy="571753"/>
          </a:xfrm>
        </p:spPr>
        <p:txBody>
          <a:bodyPr/>
          <a:lstStyle/>
          <a:p>
            <a:r>
              <a:rPr lang="en-US" dirty="0"/>
              <a:t>Straw Proposal for Phasing Key Strategic Initiatives </a:t>
            </a:r>
            <a:br>
              <a:rPr lang="en-US" dirty="0"/>
            </a:br>
            <a:endParaRPr lang="en-US" dirty="0"/>
          </a:p>
        </p:txBody>
      </p: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819834B3-5D9F-D40B-9A04-F260C5A23678}"/>
              </a:ext>
            </a:extLst>
          </p:cNvPr>
          <p:cNvCxnSpPr>
            <a:cxnSpLocks/>
            <a:endCxn id="24" idx="1"/>
          </p:cNvCxnSpPr>
          <p:nvPr/>
        </p:nvCxnSpPr>
        <p:spPr>
          <a:xfrm rot="16200000" flipH="1">
            <a:off x="8441611" y="4882288"/>
            <a:ext cx="728634" cy="165814"/>
          </a:xfrm>
          <a:prstGeom prst="bentConnector2">
            <a:avLst/>
          </a:prstGeom>
          <a:ln w="28575">
            <a:solidFill>
              <a:srgbClr val="3F7F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ight Arrow 3">
            <a:extLst>
              <a:ext uri="{FF2B5EF4-FFF2-40B4-BE49-F238E27FC236}">
                <a16:creationId xmlns:a16="http://schemas.microsoft.com/office/drawing/2014/main" id="{AF117D7C-08B1-9EF5-640C-A6E6ED7FADA6}"/>
              </a:ext>
            </a:extLst>
          </p:cNvPr>
          <p:cNvSpPr/>
          <p:nvPr/>
        </p:nvSpPr>
        <p:spPr>
          <a:xfrm>
            <a:off x="0" y="729064"/>
            <a:ext cx="12192000" cy="563640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274C98-5790-AE92-560F-2A744513144A}"/>
              </a:ext>
            </a:extLst>
          </p:cNvPr>
          <p:cNvCxnSpPr>
            <a:cxnSpLocks/>
          </p:cNvCxnSpPr>
          <p:nvPr/>
        </p:nvCxnSpPr>
        <p:spPr>
          <a:xfrm flipV="1">
            <a:off x="8888836" y="759657"/>
            <a:ext cx="0" cy="4236459"/>
          </a:xfrm>
          <a:prstGeom prst="line">
            <a:avLst/>
          </a:prstGeom>
          <a:ln w="38100">
            <a:solidFill>
              <a:srgbClr val="D9E5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EF388937-788F-33CA-83BA-A77AB6196943}"/>
              </a:ext>
            </a:extLst>
          </p:cNvPr>
          <p:cNvSpPr/>
          <p:nvPr/>
        </p:nvSpPr>
        <p:spPr>
          <a:xfrm>
            <a:off x="5842437" y="4266762"/>
            <a:ext cx="6173981" cy="33411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Aptos" panose="020B0004020202020204" pitchFamily="34" charset="0"/>
                <a:cs typeface="Times New Roman" panose="02020603050405020304" pitchFamily="18" charset="0"/>
              </a:rPr>
              <a:t>Establish an interagency staff team and project management structure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536097-E702-BF89-EB91-71D933E999A7}"/>
              </a:ext>
            </a:extLst>
          </p:cNvPr>
          <p:cNvSpPr/>
          <p:nvPr/>
        </p:nvSpPr>
        <p:spPr>
          <a:xfrm>
            <a:off x="5842438" y="3730902"/>
            <a:ext cx="6173977" cy="46542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l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Select outcome measures aligned with focus areas and establish a plan for ongoing reporting and monitoring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46C222A-3364-0D9A-6E8C-DE86626976A6}"/>
              </a:ext>
            </a:extLst>
          </p:cNvPr>
          <p:cNvSpPr/>
          <p:nvPr/>
        </p:nvSpPr>
        <p:spPr>
          <a:xfrm>
            <a:off x="2890361" y="2357992"/>
            <a:ext cx="2878299" cy="52441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l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Develop enhanced community engagement processes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8C1A60D-19BD-4638-E085-97205C812680}"/>
              </a:ext>
            </a:extLst>
          </p:cNvPr>
          <p:cNvSpPr/>
          <p:nvPr/>
        </p:nvSpPr>
        <p:spPr>
          <a:xfrm>
            <a:off x="8888835" y="5006822"/>
            <a:ext cx="3127581" cy="64538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l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Establish a process to inventory programs and investments associated with selected focus areas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F0D8A5D-3201-907F-7CC2-2B095541AE0D}"/>
              </a:ext>
            </a:extLst>
          </p:cNvPr>
          <p:cNvSpPr txBox="1"/>
          <p:nvPr/>
        </p:nvSpPr>
        <p:spPr>
          <a:xfrm>
            <a:off x="2873607" y="1997744"/>
            <a:ext cx="1736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Phase 1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9BE10BA-3FAF-9632-40C4-653BF3CD241F}"/>
              </a:ext>
            </a:extLst>
          </p:cNvPr>
          <p:cNvSpPr/>
          <p:nvPr/>
        </p:nvSpPr>
        <p:spPr>
          <a:xfrm>
            <a:off x="73287" y="1586927"/>
            <a:ext cx="2710705" cy="528137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l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Implement a new meeting structure and process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78F262-783D-1CEC-7343-A5592CD06510}"/>
              </a:ext>
            </a:extLst>
          </p:cNvPr>
          <p:cNvSpPr txBox="1"/>
          <p:nvPr/>
        </p:nvSpPr>
        <p:spPr>
          <a:xfrm>
            <a:off x="5842438" y="3344703"/>
            <a:ext cx="129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Phase 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A6FE2B3-EDB7-2D87-65D5-375709A55DCF}"/>
              </a:ext>
            </a:extLst>
          </p:cNvPr>
          <p:cNvSpPr txBox="1"/>
          <p:nvPr/>
        </p:nvSpPr>
        <p:spPr>
          <a:xfrm>
            <a:off x="8913545" y="4626784"/>
            <a:ext cx="129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Phase 3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EFFFB8D-84A2-0546-4A3E-1F310600AB87}"/>
              </a:ext>
            </a:extLst>
          </p:cNvPr>
          <p:cNvCxnSpPr>
            <a:cxnSpLocks/>
          </p:cNvCxnSpPr>
          <p:nvPr/>
        </p:nvCxnSpPr>
        <p:spPr>
          <a:xfrm flipH="1" flipV="1">
            <a:off x="2845779" y="762517"/>
            <a:ext cx="8122" cy="1595475"/>
          </a:xfrm>
          <a:prstGeom prst="line">
            <a:avLst/>
          </a:prstGeom>
          <a:ln w="38100">
            <a:solidFill>
              <a:srgbClr val="D9E5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2159275-F109-E485-E46E-1DD88506869A}"/>
              </a:ext>
            </a:extLst>
          </p:cNvPr>
          <p:cNvCxnSpPr>
            <a:cxnSpLocks/>
          </p:cNvCxnSpPr>
          <p:nvPr/>
        </p:nvCxnSpPr>
        <p:spPr>
          <a:xfrm flipV="1">
            <a:off x="5843148" y="766705"/>
            <a:ext cx="0" cy="2885545"/>
          </a:xfrm>
          <a:prstGeom prst="line">
            <a:avLst/>
          </a:prstGeom>
          <a:ln w="38100">
            <a:solidFill>
              <a:srgbClr val="D9E5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E09882AD-52E9-6F2D-71D9-080743CCD56F}"/>
              </a:ext>
            </a:extLst>
          </p:cNvPr>
          <p:cNvCxnSpPr>
            <a:cxnSpLocks/>
            <a:endCxn id="22" idx="1"/>
          </p:cNvCxnSpPr>
          <p:nvPr/>
        </p:nvCxnSpPr>
        <p:spPr>
          <a:xfrm rot="16200000" flipH="1">
            <a:off x="5385373" y="3506551"/>
            <a:ext cx="621592" cy="292538"/>
          </a:xfrm>
          <a:prstGeom prst="bentConnector2">
            <a:avLst/>
          </a:prstGeom>
          <a:ln w="28575">
            <a:solidFill>
              <a:srgbClr val="3F7F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03915CD8-35B8-3A0F-1D6C-9FC7BBB891D9}"/>
              </a:ext>
            </a:extLst>
          </p:cNvPr>
          <p:cNvSpPr/>
          <p:nvPr/>
        </p:nvSpPr>
        <p:spPr>
          <a:xfrm>
            <a:off x="5908900" y="2003086"/>
            <a:ext cx="2814122" cy="79922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l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Select focus areas and associated outcome measures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and discuss how to organize the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staff team and project management structure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 begin implementation work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A12C4FB-DD17-9BF7-7F34-A74089C4C908}"/>
              </a:ext>
            </a:extLst>
          </p:cNvPr>
          <p:cNvSpPr txBox="1"/>
          <p:nvPr/>
        </p:nvSpPr>
        <p:spPr>
          <a:xfrm>
            <a:off x="2873607" y="847218"/>
            <a:ext cx="2258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May Meeting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4A9E809-1EBD-19DB-8790-95F460A3923E}"/>
              </a:ext>
            </a:extLst>
          </p:cNvPr>
          <p:cNvSpPr txBox="1"/>
          <p:nvPr/>
        </p:nvSpPr>
        <p:spPr>
          <a:xfrm>
            <a:off x="5904935" y="838759"/>
            <a:ext cx="1446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July Meeting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27BBDE8-B4FA-34D9-CA9F-802FDBDF8F8C}"/>
              </a:ext>
            </a:extLst>
          </p:cNvPr>
          <p:cNvSpPr txBox="1"/>
          <p:nvPr/>
        </p:nvSpPr>
        <p:spPr>
          <a:xfrm>
            <a:off x="8913545" y="830256"/>
            <a:ext cx="1937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Sept Meeting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2B47DCA-FF3C-7A6B-4712-B8739EEA737E}"/>
              </a:ext>
            </a:extLst>
          </p:cNvPr>
          <p:cNvSpPr txBox="1"/>
          <p:nvPr/>
        </p:nvSpPr>
        <p:spPr>
          <a:xfrm>
            <a:off x="73422" y="1233886"/>
            <a:ext cx="2273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Project Initiation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9DA405B-EBC0-F7AD-86C7-0145660F3F3F}"/>
              </a:ext>
            </a:extLst>
          </p:cNvPr>
          <p:cNvCxnSpPr>
            <a:cxnSpLocks/>
          </p:cNvCxnSpPr>
          <p:nvPr/>
        </p:nvCxnSpPr>
        <p:spPr>
          <a:xfrm flipV="1">
            <a:off x="73422" y="753147"/>
            <a:ext cx="1" cy="843680"/>
          </a:xfrm>
          <a:prstGeom prst="line">
            <a:avLst/>
          </a:prstGeom>
          <a:ln w="38100">
            <a:solidFill>
              <a:srgbClr val="D9E5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93AF395A-FDC7-0626-7959-83FA7F96731C}"/>
              </a:ext>
            </a:extLst>
          </p:cNvPr>
          <p:cNvSpPr txBox="1"/>
          <p:nvPr/>
        </p:nvSpPr>
        <p:spPr>
          <a:xfrm>
            <a:off x="108158" y="836140"/>
            <a:ext cx="22580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March Meeting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53262F4-5FB1-630C-4AC1-A48389A8BFF4}"/>
              </a:ext>
            </a:extLst>
          </p:cNvPr>
          <p:cNvSpPr/>
          <p:nvPr/>
        </p:nvSpPr>
        <p:spPr>
          <a:xfrm>
            <a:off x="2897877" y="2942412"/>
            <a:ext cx="5952162" cy="39961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l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Establish a framework and select high-impact focus areas</a:t>
            </a:r>
          </a:p>
        </p:txBody>
      </p:sp>
      <p:cxnSp>
        <p:nvCxnSpPr>
          <p:cNvPr id="53" name="Elbow Connector 52">
            <a:extLst>
              <a:ext uri="{FF2B5EF4-FFF2-40B4-BE49-F238E27FC236}">
                <a16:creationId xmlns:a16="http://schemas.microsoft.com/office/drawing/2014/main" id="{5AF94181-A178-2B9E-8FC8-F81AE6804069}"/>
              </a:ext>
            </a:extLst>
          </p:cNvPr>
          <p:cNvCxnSpPr>
            <a:cxnSpLocks/>
            <a:stCxn id="39" idx="2"/>
            <a:endCxn id="23" idx="1"/>
          </p:cNvCxnSpPr>
          <p:nvPr/>
        </p:nvCxnSpPr>
        <p:spPr>
          <a:xfrm rot="16200000" flipH="1">
            <a:off x="1906932" y="1636771"/>
            <a:ext cx="505136" cy="1461721"/>
          </a:xfrm>
          <a:prstGeom prst="bentConnector2">
            <a:avLst/>
          </a:prstGeom>
          <a:ln w="28575">
            <a:solidFill>
              <a:srgbClr val="3F7FC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00414500-ADA4-3FE3-CA13-801137F15116}"/>
              </a:ext>
            </a:extLst>
          </p:cNvPr>
          <p:cNvSpPr/>
          <p:nvPr/>
        </p:nvSpPr>
        <p:spPr>
          <a:xfrm>
            <a:off x="2898626" y="1203607"/>
            <a:ext cx="2907278" cy="79922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l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Determine approach to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enhancing community engagement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and establish a framework for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selecting high-impact focus areas 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DCA6D56-66CA-D958-EC97-5BEE02D5BB60}"/>
              </a:ext>
            </a:extLst>
          </p:cNvPr>
          <p:cNvSpPr/>
          <p:nvPr/>
        </p:nvSpPr>
        <p:spPr>
          <a:xfrm>
            <a:off x="9006137" y="2755509"/>
            <a:ext cx="2974673" cy="79922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l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With focus areas and measures selected, discuss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longer-term processes for reviewing investments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and aligning with the state budget calendar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43A9B72B-738C-59BA-D9A4-C8D7435B4613}"/>
              </a:ext>
            </a:extLst>
          </p:cNvPr>
          <p:cNvSpPr/>
          <p:nvPr/>
        </p:nvSpPr>
        <p:spPr>
          <a:xfrm>
            <a:off x="145444" y="4413322"/>
            <a:ext cx="5503492" cy="2246484"/>
          </a:xfrm>
          <a:prstGeom prst="roundRect">
            <a:avLst>
              <a:gd name="adj" fmla="val 118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32A77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For Discussion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1" u="none" strike="noStrike" kern="1200" cap="none" spc="0" normalizeH="0" baseline="0" noProof="0" dirty="0">
              <a:ln>
                <a:noFill/>
              </a:ln>
              <a:solidFill>
                <a:srgbClr val="032A77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32A77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Is this the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32A77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right prioritization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32A77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of key initiatives?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32A77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Are there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32A77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any initiatives that should be re-prioritized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32A77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for discussion sooner?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32A77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Are there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32A77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any dependencies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32A77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that haven’t been contemplated that would lead us to sequence initiatives differently?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CBDAA-2D73-2560-4DCC-C972896E0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BE06D8-9E4B-46AF-B90C-0F3BF8536AA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BB4A99-8D52-0A71-4F96-334DBAA58141}"/>
              </a:ext>
            </a:extLst>
          </p:cNvPr>
          <p:cNvSpPr/>
          <p:nvPr/>
        </p:nvSpPr>
        <p:spPr>
          <a:xfrm>
            <a:off x="8888837" y="5745891"/>
            <a:ext cx="3127584" cy="1013663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642" tIns="43642" rIns="43642" bIns="43642" numCol="1" spcCol="1270" anchor="ctr" anchorCtr="0">
            <a:noAutofit/>
          </a:bodyPr>
          <a:lstStyle/>
          <a:p>
            <a:pPr marL="0" marR="0" lvl="0" indent="0" algn="l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Establish an annual process aligned with the state budget calendar to coordinate on budget and authority related requests that advance interagency priorities</a:t>
            </a:r>
          </a:p>
        </p:txBody>
      </p:sp>
    </p:spTree>
    <p:extLst>
      <p:ext uri="{BB962C8B-B14F-4D97-AF65-F5344CB8AC3E}">
        <p14:creationId xmlns:p14="http://schemas.microsoft.com/office/powerpoint/2010/main" val="3729114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6DBA1-0300-7FAE-E8AD-B6156E38C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58CEF-8636-7370-D89A-2AA776C36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1" y="215412"/>
            <a:ext cx="11419101" cy="571753"/>
          </a:xfrm>
        </p:spPr>
        <p:txBody>
          <a:bodyPr/>
          <a:lstStyle/>
          <a:p>
            <a:r>
              <a:rPr lang="en-US" dirty="0"/>
              <a:t>Meeting Goal 2: Confirm Meeting Structure and Process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17F52A-E465-4AC4-D8CC-6D35FB3367FC}"/>
              </a:ext>
            </a:extLst>
          </p:cNvPr>
          <p:cNvSpPr txBox="1"/>
          <p:nvPr/>
        </p:nvSpPr>
        <p:spPr>
          <a:xfrm>
            <a:off x="186099" y="1491371"/>
            <a:ext cx="110131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Calibri" panose="020F0502020204030204" pitchFamily="34" charset="0"/>
              </a:rPr>
              <a:t>Straw Proposal Implementation Approach 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BF73D35E-DDC9-B98C-602B-33357B7680DF}"/>
              </a:ext>
            </a:extLst>
          </p:cNvPr>
          <p:cNvSpPr/>
          <p:nvPr/>
        </p:nvSpPr>
        <p:spPr>
          <a:xfrm rot="5400000">
            <a:off x="-1357292" y="4002635"/>
            <a:ext cx="4163919" cy="295789"/>
          </a:xfrm>
          <a:prstGeom prst="rightArrow">
            <a:avLst/>
          </a:prstGeom>
          <a:solidFill>
            <a:srgbClr val="D9E5F3"/>
          </a:solidFill>
          <a:ln>
            <a:solidFill>
              <a:srgbClr val="D9E5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F211865-4E03-19F6-F5F8-05B8FD5FC859}"/>
              </a:ext>
            </a:extLst>
          </p:cNvPr>
          <p:cNvGrpSpPr/>
          <p:nvPr/>
        </p:nvGrpSpPr>
        <p:grpSpPr>
          <a:xfrm>
            <a:off x="922872" y="2069330"/>
            <a:ext cx="7936923" cy="4163159"/>
            <a:chOff x="828229" y="2304112"/>
            <a:chExt cx="10168535" cy="4163159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DFC7078-8864-EF3E-A061-5A593DE255EB}"/>
                </a:ext>
              </a:extLst>
            </p:cNvPr>
            <p:cNvSpPr/>
            <p:nvPr/>
          </p:nvSpPr>
          <p:spPr>
            <a:xfrm>
              <a:off x="1577987" y="2304112"/>
              <a:ext cx="9418777" cy="876456"/>
            </a:xfrm>
            <a:custGeom>
              <a:avLst/>
              <a:gdLst>
                <a:gd name="csX0" fmla="*/ 0 w 9341439"/>
                <a:gd name="csY0" fmla="*/ 0 h 876454"/>
                <a:gd name="csX1" fmla="*/ 8903212 w 9341439"/>
                <a:gd name="csY1" fmla="*/ 0 h 876454"/>
                <a:gd name="csX2" fmla="*/ 9341439 w 9341439"/>
                <a:gd name="csY2" fmla="*/ 438227 h 876454"/>
                <a:gd name="csX3" fmla="*/ 8903212 w 9341439"/>
                <a:gd name="csY3" fmla="*/ 876454 h 876454"/>
                <a:gd name="csX4" fmla="*/ 0 w 9341439"/>
                <a:gd name="csY4" fmla="*/ 876454 h 876454"/>
                <a:gd name="csX5" fmla="*/ 0 w 9341439"/>
                <a:gd name="csY5" fmla="*/ 0 h 8764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9341439" h="876454">
                  <a:moveTo>
                    <a:pt x="9341439" y="876453"/>
                  </a:moveTo>
                  <a:lnTo>
                    <a:pt x="438227" y="876453"/>
                  </a:lnTo>
                  <a:lnTo>
                    <a:pt x="0" y="438227"/>
                  </a:lnTo>
                  <a:lnTo>
                    <a:pt x="438227" y="1"/>
                  </a:lnTo>
                  <a:lnTo>
                    <a:pt x="9341439" y="1"/>
                  </a:lnTo>
                  <a:lnTo>
                    <a:pt x="9341439" y="876453"/>
                  </a:lnTo>
                  <a:close/>
                </a:path>
              </a:pathLst>
            </a:custGeom>
            <a:ln cap="flat"/>
          </p:spPr>
          <p:style>
            <a:lnRef idx="2">
              <a:scrgbClr r="0" g="0" b="0"/>
            </a:lnRef>
            <a:fillRef idx="1">
              <a:schemeClr val="accent3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5605" tIns="60961" rIns="113792" bIns="60960" numCol="1" spcCol="1270" anchor="ctr" anchorCtr="0">
              <a:noAutofit/>
            </a:bodyPr>
            <a:lstStyle/>
            <a:p>
              <a:pPr marL="0" marR="0" lvl="0" indent="0" algn="l" defTabSz="6889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5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Calibri" panose="020F0502020204030204" pitchFamily="34" charset="0"/>
                </a:rPr>
                <a:t>Restructure 2026 meeting calendar to an every other month cadence and elongate meetings to 1.5 hours to allow deeper engagement during meetings</a:t>
              </a:r>
              <a:endPara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FFCE7E3-1C3C-F037-9449-E4C92E7CB5CE}"/>
                </a:ext>
              </a:extLst>
            </p:cNvPr>
            <p:cNvSpPr/>
            <p:nvPr/>
          </p:nvSpPr>
          <p:spPr>
            <a:xfrm>
              <a:off x="828229" y="2315359"/>
              <a:ext cx="1115604" cy="87645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3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AF5A0EA-7477-A889-0226-1306609F998E}"/>
                </a:ext>
              </a:extLst>
            </p:cNvPr>
            <p:cNvSpPr/>
            <p:nvPr/>
          </p:nvSpPr>
          <p:spPr>
            <a:xfrm>
              <a:off x="1577987" y="3373176"/>
              <a:ext cx="9418777" cy="707767"/>
            </a:xfrm>
            <a:custGeom>
              <a:avLst/>
              <a:gdLst>
                <a:gd name="csX0" fmla="*/ 0 w 9341439"/>
                <a:gd name="csY0" fmla="*/ 0 h 876454"/>
                <a:gd name="csX1" fmla="*/ 8903212 w 9341439"/>
                <a:gd name="csY1" fmla="*/ 0 h 876454"/>
                <a:gd name="csX2" fmla="*/ 9341439 w 9341439"/>
                <a:gd name="csY2" fmla="*/ 438227 h 876454"/>
                <a:gd name="csX3" fmla="*/ 8903212 w 9341439"/>
                <a:gd name="csY3" fmla="*/ 876454 h 876454"/>
                <a:gd name="csX4" fmla="*/ 0 w 9341439"/>
                <a:gd name="csY4" fmla="*/ 876454 h 876454"/>
                <a:gd name="csX5" fmla="*/ 0 w 9341439"/>
                <a:gd name="csY5" fmla="*/ 0 h 8764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9341439" h="876454">
                  <a:moveTo>
                    <a:pt x="9341439" y="876453"/>
                  </a:moveTo>
                  <a:lnTo>
                    <a:pt x="438227" y="876453"/>
                  </a:lnTo>
                  <a:lnTo>
                    <a:pt x="0" y="438227"/>
                  </a:lnTo>
                  <a:lnTo>
                    <a:pt x="438227" y="1"/>
                  </a:lnTo>
                  <a:lnTo>
                    <a:pt x="9341439" y="1"/>
                  </a:lnTo>
                  <a:lnTo>
                    <a:pt x="9341439" y="876453"/>
                  </a:ln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236809"/>
                <a:satOff val="-27198"/>
                <a:lumOff val="14020"/>
                <a:alphaOff val="0"/>
              </a:schemeClr>
            </a:fillRef>
            <a:effectRef idx="0">
              <a:schemeClr val="accent3">
                <a:shade val="80000"/>
                <a:hueOff val="236809"/>
                <a:satOff val="-27198"/>
                <a:lumOff val="1402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5605" tIns="60961" rIns="113792" bIns="60961" numCol="1" spcCol="1270" anchor="ctr" anchorCtr="0">
              <a:noAutofit/>
            </a:bodyPr>
            <a:lstStyle/>
            <a:p>
              <a:pPr marL="0" marR="0" lvl="0" indent="0" algn="l" defTabSz="6889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Calibri" panose="020F0502020204030204" pitchFamily="34" charset="0"/>
                </a:rPr>
                <a:t>Utilize 2026 meetings to engage the cabinet and the public in key decisions to inform execution of strategic initiatives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1A74EA4-3769-0991-666C-5434FD63C11C}"/>
                </a:ext>
              </a:extLst>
            </p:cNvPr>
            <p:cNvSpPr/>
            <p:nvPr/>
          </p:nvSpPr>
          <p:spPr>
            <a:xfrm>
              <a:off x="1217098" y="3399681"/>
              <a:ext cx="876454" cy="876454"/>
            </a:xfrm>
            <a:prstGeom prst="ellipse">
              <a:avLst/>
            </a:prstGeom>
            <a:noFill/>
            <a:ln w="2540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tint val="50000"/>
                <a:hueOff val="4609"/>
                <a:satOff val="-488"/>
                <a:lumOff val="5037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326CCA2-B624-7B1D-83F0-3D37B1727DB0}"/>
                </a:ext>
              </a:extLst>
            </p:cNvPr>
            <p:cNvSpPr/>
            <p:nvPr/>
          </p:nvSpPr>
          <p:spPr>
            <a:xfrm>
              <a:off x="1577987" y="5034326"/>
              <a:ext cx="9418777" cy="635086"/>
            </a:xfrm>
            <a:custGeom>
              <a:avLst/>
              <a:gdLst>
                <a:gd name="csX0" fmla="*/ 0 w 9341439"/>
                <a:gd name="csY0" fmla="*/ 0 h 876454"/>
                <a:gd name="csX1" fmla="*/ 8903212 w 9341439"/>
                <a:gd name="csY1" fmla="*/ 0 h 876454"/>
                <a:gd name="csX2" fmla="*/ 9341439 w 9341439"/>
                <a:gd name="csY2" fmla="*/ 438227 h 876454"/>
                <a:gd name="csX3" fmla="*/ 8903212 w 9341439"/>
                <a:gd name="csY3" fmla="*/ 876454 h 876454"/>
                <a:gd name="csX4" fmla="*/ 0 w 9341439"/>
                <a:gd name="csY4" fmla="*/ 876454 h 876454"/>
                <a:gd name="csX5" fmla="*/ 0 w 9341439"/>
                <a:gd name="csY5" fmla="*/ 0 h 8764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9341439" h="876454">
                  <a:moveTo>
                    <a:pt x="9341439" y="876453"/>
                  </a:moveTo>
                  <a:lnTo>
                    <a:pt x="438227" y="876453"/>
                  </a:lnTo>
                  <a:lnTo>
                    <a:pt x="0" y="438227"/>
                  </a:lnTo>
                  <a:lnTo>
                    <a:pt x="438227" y="1"/>
                  </a:lnTo>
                  <a:lnTo>
                    <a:pt x="9341439" y="1"/>
                  </a:lnTo>
                  <a:lnTo>
                    <a:pt x="9341439" y="876453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473618"/>
                <a:satOff val="-54395"/>
                <a:lumOff val="28041"/>
                <a:alphaOff val="0"/>
              </a:schemeClr>
            </a:fillRef>
            <a:effectRef idx="0">
              <a:schemeClr val="accent3">
                <a:shade val="80000"/>
                <a:hueOff val="473618"/>
                <a:satOff val="-54395"/>
                <a:lumOff val="2804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5605" tIns="60961" rIns="113792" bIns="60961" numCol="1" spcCol="1270" anchor="ctr" anchorCtr="0">
              <a:noAutofit/>
            </a:bodyPr>
            <a:lstStyle/>
            <a:p>
              <a:pPr marL="0" marR="0" lvl="0" indent="0" algn="l" defTabSz="6889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5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Evaluate meeting structure and process and confirm any refinements for 2027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FDD7AE3-902A-99A6-AE2B-D6FCA2478C5C}"/>
                </a:ext>
              </a:extLst>
            </p:cNvPr>
            <p:cNvSpPr/>
            <p:nvPr/>
          </p:nvSpPr>
          <p:spPr>
            <a:xfrm>
              <a:off x="1217098" y="4495249"/>
              <a:ext cx="876454" cy="876454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8CDEBF8-67F5-F908-74AC-5CACC6C20858}"/>
                </a:ext>
              </a:extLst>
            </p:cNvPr>
            <p:cNvSpPr/>
            <p:nvPr/>
          </p:nvSpPr>
          <p:spPr>
            <a:xfrm>
              <a:off x="1577987" y="5738879"/>
              <a:ext cx="9418777" cy="646331"/>
            </a:xfrm>
            <a:custGeom>
              <a:avLst/>
              <a:gdLst>
                <a:gd name="csX0" fmla="*/ 0 w 9341439"/>
                <a:gd name="csY0" fmla="*/ 0 h 876454"/>
                <a:gd name="csX1" fmla="*/ 8903212 w 9341439"/>
                <a:gd name="csY1" fmla="*/ 0 h 876454"/>
                <a:gd name="csX2" fmla="*/ 9341439 w 9341439"/>
                <a:gd name="csY2" fmla="*/ 438227 h 876454"/>
                <a:gd name="csX3" fmla="*/ 8903212 w 9341439"/>
                <a:gd name="csY3" fmla="*/ 876454 h 876454"/>
                <a:gd name="csX4" fmla="*/ 0 w 9341439"/>
                <a:gd name="csY4" fmla="*/ 876454 h 876454"/>
                <a:gd name="csX5" fmla="*/ 0 w 9341439"/>
                <a:gd name="csY5" fmla="*/ 0 h 876454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</a:cxnLst>
              <a:rect l="l" t="t" r="r" b="b"/>
              <a:pathLst>
                <a:path w="9341439" h="876454">
                  <a:moveTo>
                    <a:pt x="9341439" y="876453"/>
                  </a:moveTo>
                  <a:lnTo>
                    <a:pt x="438227" y="876453"/>
                  </a:lnTo>
                  <a:lnTo>
                    <a:pt x="0" y="438227"/>
                  </a:lnTo>
                  <a:lnTo>
                    <a:pt x="438227" y="1"/>
                  </a:lnTo>
                  <a:lnTo>
                    <a:pt x="9341439" y="1"/>
                  </a:lnTo>
                  <a:lnTo>
                    <a:pt x="9341439" y="876453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80000"/>
                <a:hueOff val="710426"/>
                <a:satOff val="-81593"/>
                <a:lumOff val="42061"/>
                <a:alphaOff val="0"/>
              </a:schemeClr>
            </a:fillRef>
            <a:effectRef idx="0">
              <a:schemeClr val="accent3">
                <a:shade val="80000"/>
                <a:hueOff val="710426"/>
                <a:satOff val="-81593"/>
                <a:lumOff val="4206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05605" tIns="60961" rIns="113792" bIns="60961" numCol="1" spcCol="1270" anchor="ctr" anchorCtr="0">
              <a:noAutofit/>
            </a:bodyPr>
            <a:lstStyle/>
            <a:p>
              <a:pPr marL="0" marR="0" lvl="0" indent="0" algn="l" defTabSz="688975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5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F0302020204030204"/>
                  <a:ea typeface="+mn-ea"/>
                  <a:cs typeface="+mn-cs"/>
                </a:rPr>
                <a:t>Implement updates to meeting structure and process as needed in 2027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623E602-7351-8103-4732-26FABD25590C}"/>
                </a:ext>
              </a:extLst>
            </p:cNvPr>
            <p:cNvSpPr/>
            <p:nvPr/>
          </p:nvSpPr>
          <p:spPr>
            <a:xfrm>
              <a:off x="1217098" y="5590817"/>
              <a:ext cx="876454" cy="876454"/>
            </a:xfrm>
            <a:prstGeom prst="ellipse">
              <a:avLst/>
            </a:prstGeom>
            <a:noFill/>
            <a:ln w="254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35191A9-E98F-C110-D820-7CC4930168B8}"/>
              </a:ext>
            </a:extLst>
          </p:cNvPr>
          <p:cNvSpPr txBox="1"/>
          <p:nvPr/>
        </p:nvSpPr>
        <p:spPr>
          <a:xfrm>
            <a:off x="179390" y="229480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2026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BF80A7-A628-9C57-9C32-F50AFC96DEAE}"/>
              </a:ext>
            </a:extLst>
          </p:cNvPr>
          <p:cNvSpPr txBox="1"/>
          <p:nvPr/>
        </p:nvSpPr>
        <p:spPr>
          <a:xfrm>
            <a:off x="197442" y="971102"/>
            <a:ext cx="11627973" cy="36933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0" marR="0" lvl="1" indent="0" algn="l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Calibri" panose="020F0502020204030204" pitchFamily="34" charset="0"/>
              </a:rPr>
              <a:t>Strategic Initiative: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Implement a new meeting structure and process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Calibri" panose="020F0502020204030204" pitchFamily="34" charset="0"/>
              </a:rPr>
              <a:t>  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3592AE0E-3D19-7354-ED8F-312A9CF00F8D}"/>
              </a:ext>
            </a:extLst>
          </p:cNvPr>
          <p:cNvSpPr/>
          <p:nvPr/>
        </p:nvSpPr>
        <p:spPr>
          <a:xfrm>
            <a:off x="8980525" y="2045401"/>
            <a:ext cx="2634701" cy="4187088"/>
          </a:xfrm>
          <a:prstGeom prst="roundRect">
            <a:avLst>
              <a:gd name="adj" fmla="val 118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32A77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For Discussion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1" u="none" strike="noStrike" kern="1200" cap="none" spc="0" normalizeH="0" baseline="0" noProof="0" dirty="0">
              <a:ln>
                <a:noFill/>
              </a:ln>
              <a:solidFill>
                <a:srgbClr val="032A77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32A77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Note that we will discuss community engagement at our next meeting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032A77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32A77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Any amendments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32A77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to this approach?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32A77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Is there anything else we should incorporate to enable deeper engagement? </a:t>
            </a:r>
          </a:p>
        </p:txBody>
      </p:sp>
      <p:pic>
        <p:nvPicPr>
          <p:cNvPr id="26" name="Graphic 25" descr="Checkmark with solid fill">
            <a:extLst>
              <a:ext uri="{FF2B5EF4-FFF2-40B4-BE49-F238E27FC236}">
                <a16:creationId xmlns:a16="http://schemas.microsoft.com/office/drawing/2014/main" id="{7975951A-420B-8D0E-D44E-2BFF03EED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0886" y="2237657"/>
            <a:ext cx="624304" cy="62430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3B97D6-F508-5499-ED7E-0DCED8012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BE06D8-9E4B-46AF-B90C-0F3BF8536AA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9A10F7-6809-6AA3-09DC-A3EA4185F6F2}"/>
              </a:ext>
            </a:extLst>
          </p:cNvPr>
          <p:cNvSpPr txBox="1"/>
          <p:nvPr/>
        </p:nvSpPr>
        <p:spPr>
          <a:xfrm>
            <a:off x="808856" y="4739504"/>
            <a:ext cx="699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Nov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2026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7B1D96-CFB0-AC4F-A29A-2B00FF215C19}"/>
              </a:ext>
            </a:extLst>
          </p:cNvPr>
          <p:cNvSpPr txBox="1"/>
          <p:nvPr/>
        </p:nvSpPr>
        <p:spPr>
          <a:xfrm>
            <a:off x="817221" y="551414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Jan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2027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38095405-1625-276B-A66D-EAD495FEDD13}"/>
              </a:ext>
            </a:extLst>
          </p:cNvPr>
          <p:cNvSpPr/>
          <p:nvPr/>
        </p:nvSpPr>
        <p:spPr>
          <a:xfrm>
            <a:off x="1508086" y="3901376"/>
            <a:ext cx="7351709" cy="707767"/>
          </a:xfrm>
          <a:custGeom>
            <a:avLst/>
            <a:gdLst>
              <a:gd name="csX0" fmla="*/ 0 w 9341439"/>
              <a:gd name="csY0" fmla="*/ 0 h 876454"/>
              <a:gd name="csX1" fmla="*/ 8903212 w 9341439"/>
              <a:gd name="csY1" fmla="*/ 0 h 876454"/>
              <a:gd name="csX2" fmla="*/ 9341439 w 9341439"/>
              <a:gd name="csY2" fmla="*/ 438227 h 876454"/>
              <a:gd name="csX3" fmla="*/ 8903212 w 9341439"/>
              <a:gd name="csY3" fmla="*/ 876454 h 876454"/>
              <a:gd name="csX4" fmla="*/ 0 w 9341439"/>
              <a:gd name="csY4" fmla="*/ 876454 h 876454"/>
              <a:gd name="csX5" fmla="*/ 0 w 9341439"/>
              <a:gd name="csY5" fmla="*/ 0 h 87645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</a:cxnLst>
            <a:rect l="l" t="t" r="r" b="b"/>
            <a:pathLst>
              <a:path w="9341439" h="876454">
                <a:moveTo>
                  <a:pt x="9341439" y="876453"/>
                </a:moveTo>
                <a:lnTo>
                  <a:pt x="438227" y="876453"/>
                </a:lnTo>
                <a:lnTo>
                  <a:pt x="0" y="438227"/>
                </a:lnTo>
                <a:lnTo>
                  <a:pt x="438227" y="1"/>
                </a:lnTo>
                <a:lnTo>
                  <a:pt x="9341439" y="1"/>
                </a:lnTo>
                <a:lnTo>
                  <a:pt x="9341439" y="876453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shade val="80000"/>
              <a:hueOff val="236809"/>
              <a:satOff val="-27198"/>
              <a:lumOff val="14020"/>
              <a:alphaOff val="0"/>
            </a:schemeClr>
          </a:fillRef>
          <a:effectRef idx="0">
            <a:schemeClr val="accent3">
              <a:shade val="80000"/>
              <a:hueOff val="236809"/>
              <a:satOff val="-27198"/>
              <a:lumOff val="1402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5605" tIns="60961" rIns="113792" bIns="60961" numCol="1" spcCol="1270" anchor="ctr" anchorCtr="0">
            <a:noAutofit/>
          </a:bodyPr>
          <a:lstStyle/>
          <a:p>
            <a:pPr marL="0" marR="0" lvl="0" indent="0" algn="l" defTabSz="688975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Calibri" panose="020F0502020204030204" pitchFamily="34" charset="0"/>
              </a:rPr>
              <a:t>Leverage pre-reads and pre/post meeting feedback collection tools to prepare the cabinet and the public for decision-oriented meetings</a:t>
            </a:r>
            <a:endParaRPr kumimoji="0" lang="en-US" sz="15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9A20B9F-3EBD-09BE-412B-C2E44043EE46}"/>
              </a:ext>
            </a:extLst>
          </p:cNvPr>
          <p:cNvSpPr/>
          <p:nvPr/>
        </p:nvSpPr>
        <p:spPr>
          <a:xfrm>
            <a:off x="5721220" y="6277463"/>
            <a:ext cx="1508557" cy="36512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Milestone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D1A136C-8F22-4044-BDC6-A926EA555595}"/>
              </a:ext>
            </a:extLst>
          </p:cNvPr>
          <p:cNvSpPr/>
          <p:nvPr/>
        </p:nvSpPr>
        <p:spPr>
          <a:xfrm>
            <a:off x="7303937" y="6260143"/>
            <a:ext cx="1508557" cy="365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3113403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779B9-3B94-5DE8-F799-EB1A4245B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9E05A-FCBA-7BE9-1A8A-6F883440D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361" y="215412"/>
            <a:ext cx="11419101" cy="571753"/>
          </a:xfrm>
        </p:spPr>
        <p:txBody>
          <a:bodyPr/>
          <a:lstStyle/>
          <a:p>
            <a:r>
              <a:rPr lang="en-US" dirty="0"/>
              <a:t>Meeting Goal 3: Preview Implementation Tools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13EFB3-9F2C-A797-16C1-98CAC1C7C27F}"/>
              </a:ext>
            </a:extLst>
          </p:cNvPr>
          <p:cNvSpPr txBox="1"/>
          <p:nvPr/>
        </p:nvSpPr>
        <p:spPr>
          <a:xfrm>
            <a:off x="329962" y="931346"/>
            <a:ext cx="1162797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Through this process, we’ll be developing three key tools to support implementation: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	Action Plan: Milestone Tracker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	Action Plan: Detailed Workplan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	Data Collection and Monitoring Plan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4BFBA2A-5EB8-01AC-841E-186A03C0A793}"/>
              </a:ext>
            </a:extLst>
          </p:cNvPr>
          <p:cNvSpPr/>
          <p:nvPr/>
        </p:nvSpPr>
        <p:spPr>
          <a:xfrm>
            <a:off x="509891" y="1524000"/>
            <a:ext cx="725715" cy="362857"/>
          </a:xfrm>
          <a:prstGeom prst="ellips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D6D9310-D591-2DF5-54FD-D30A18F4324A}"/>
              </a:ext>
            </a:extLst>
          </p:cNvPr>
          <p:cNvSpPr/>
          <p:nvPr/>
        </p:nvSpPr>
        <p:spPr>
          <a:xfrm>
            <a:off x="509891" y="2081784"/>
            <a:ext cx="725715" cy="362857"/>
          </a:xfrm>
          <a:prstGeom prst="ellips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4024CAA-A039-99EC-321D-CABD97D531E8}"/>
              </a:ext>
            </a:extLst>
          </p:cNvPr>
          <p:cNvSpPr/>
          <p:nvPr/>
        </p:nvSpPr>
        <p:spPr>
          <a:xfrm>
            <a:off x="499105" y="2639568"/>
            <a:ext cx="725715" cy="362857"/>
          </a:xfrm>
          <a:prstGeom prst="ellipse">
            <a:avLst/>
          </a:prstGeom>
          <a:ln>
            <a:solidFill>
              <a:srgbClr val="3C8C9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8FAE2A5-F000-66BD-DA17-70BD84F04EB5}"/>
              </a:ext>
            </a:extLst>
          </p:cNvPr>
          <p:cNvSpPr/>
          <p:nvPr/>
        </p:nvSpPr>
        <p:spPr>
          <a:xfrm>
            <a:off x="366585" y="3461657"/>
            <a:ext cx="11399472" cy="1313543"/>
          </a:xfrm>
          <a:prstGeom prst="roundRect">
            <a:avLst>
              <a:gd name="adj" fmla="val 11800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32A77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For Discussion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1" u="none" strike="noStrike" kern="1200" cap="none" spc="0" normalizeH="0" baseline="0" noProof="0" dirty="0">
              <a:ln>
                <a:noFill/>
              </a:ln>
              <a:solidFill>
                <a:srgbClr val="032A77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32A77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Are there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32A77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any other tools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32A77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you anticipate the Cabinet will need to effectively rollout strategic plan initiatives?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32A77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Are there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32A77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any modifications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32A77"/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we should make to these tools to make them more effective?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FCA91-7CB2-B8B2-9BA8-9B35C5421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BE06D8-9E4B-46AF-B90C-0F3BF8536AAF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2607777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Rhode Island">
      <a:dk1>
        <a:sysClr val="windowText" lastClr="000000"/>
      </a:dk1>
      <a:lt1>
        <a:sysClr val="window" lastClr="FFFFFF"/>
      </a:lt1>
      <a:dk2>
        <a:srgbClr val="44546A"/>
      </a:dk2>
      <a:lt2>
        <a:srgbClr val="C4C4C4"/>
      </a:lt2>
      <a:accent1>
        <a:srgbClr val="EB5152"/>
      </a:accent1>
      <a:accent2>
        <a:srgbClr val="1E497F"/>
      </a:accent2>
      <a:accent3>
        <a:srgbClr val="8FBAE4"/>
      </a:accent3>
      <a:accent4>
        <a:srgbClr val="FFC709"/>
      </a:accent4>
      <a:accent5>
        <a:srgbClr val="404040"/>
      </a:accent5>
      <a:accent6>
        <a:srgbClr val="656565"/>
      </a:accent6>
      <a:hlink>
        <a:srgbClr val="0563C1"/>
      </a:hlink>
      <a:folHlink>
        <a:srgbClr val="954F72"/>
      </a:folHlink>
    </a:clrScheme>
    <a:fontScheme name="Rhode">
      <a:majorFont>
        <a:latin typeface="Franklin Gothic Demi Cond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E497F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123000"/>
          </a:lnSpc>
          <a:spcBef>
            <a:spcPts val="600"/>
          </a:spcBef>
          <a:spcAft>
            <a:spcPts val="600"/>
          </a:spcAft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lnSpc>
            <a:spcPct val="123000"/>
          </a:lnSpc>
          <a:spcBef>
            <a:spcPts val="600"/>
          </a:spcBef>
          <a:spcAft>
            <a:spcPts val="600"/>
          </a:spcAft>
          <a:defRPr sz="1600">
            <a:solidFill>
              <a:srgbClr val="65666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CG Template 2">
  <a:themeElements>
    <a:clrScheme name="FCG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C8C93"/>
      </a:accent1>
      <a:accent2>
        <a:srgbClr val="F7941D"/>
      </a:accent2>
      <a:accent3>
        <a:srgbClr val="032A77"/>
      </a:accent3>
      <a:accent4>
        <a:srgbClr val="3F7FC2"/>
      </a:accent4>
      <a:accent5>
        <a:srgbClr val="467C4E"/>
      </a:accent5>
      <a:accent6>
        <a:srgbClr val="685190"/>
      </a:accent6>
      <a:hlink>
        <a:srgbClr val="EF712B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D69BEBB-0F60-734C-9449-39B981FE0E32}" vid="{445049BF-90A9-8C46-B936-175C287EA51B}"/>
    </a:ext>
  </a:extLst>
</a:theme>
</file>

<file path=ppt/theme/theme4.xml><?xml version="1.0" encoding="utf-8"?>
<a:theme xmlns:a="http://schemas.openxmlformats.org/drawingml/2006/main" name="1_FCG Template 1">
  <a:themeElements>
    <a:clrScheme name="FCG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C8C93"/>
      </a:accent1>
      <a:accent2>
        <a:srgbClr val="F7941D"/>
      </a:accent2>
      <a:accent3>
        <a:srgbClr val="032A77"/>
      </a:accent3>
      <a:accent4>
        <a:srgbClr val="3F7FC2"/>
      </a:accent4>
      <a:accent5>
        <a:srgbClr val="467C4E"/>
      </a:accent5>
      <a:accent6>
        <a:srgbClr val="685190"/>
      </a:accent6>
      <a:hlink>
        <a:srgbClr val="EF712B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D69BEBB-0F60-734C-9449-39B981FE0E32}" vid="{445049BF-90A9-8C46-B936-175C287EA51B}"/>
    </a:ext>
  </a:extLst>
</a:theme>
</file>

<file path=ppt/theme/theme5.xml><?xml version="1.0" encoding="utf-8"?>
<a:theme xmlns:a="http://schemas.openxmlformats.org/drawingml/2006/main" name="2_FCG Template 1">
  <a:themeElements>
    <a:clrScheme name="FCG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C8C93"/>
      </a:accent1>
      <a:accent2>
        <a:srgbClr val="F7941D"/>
      </a:accent2>
      <a:accent3>
        <a:srgbClr val="032A77"/>
      </a:accent3>
      <a:accent4>
        <a:srgbClr val="3F7FC2"/>
      </a:accent4>
      <a:accent5>
        <a:srgbClr val="467C4E"/>
      </a:accent5>
      <a:accent6>
        <a:srgbClr val="685190"/>
      </a:accent6>
      <a:hlink>
        <a:srgbClr val="EF712B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D69BEBB-0F60-734C-9449-39B981FE0E32}" vid="{445049BF-90A9-8C46-B936-175C287EA51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47e155b-969e-4041-9a75-7ef7e9c5dc81">
      <UserInfo>
        <DisplayName>Chiappetta, Jeremy (GOV)</DisplayName>
        <AccountId>828</AccountId>
        <AccountType/>
      </UserInfo>
      <UserInfo>
        <DisplayName>Rosen, Ellie (OHHS - Contractor)</DisplayName>
        <AccountId>252</AccountId>
        <AccountType/>
      </UserInfo>
      <UserInfo>
        <DisplayName>Schultz, Cathy (OHHS)</DisplayName>
        <AccountId>648</AccountId>
        <AccountType/>
      </UserInfo>
      <UserInfo>
        <DisplayName>Rosenberg, Marti (OHHS)</DisplayName>
        <AccountId>51</AccountId>
        <AccountType/>
      </UserInfo>
      <UserInfo>
        <DisplayName>Disu, Julissa (DLT)</DisplayName>
        <AccountId>829</AccountId>
        <AccountType/>
      </UserInfo>
      <UserInfo>
        <DisplayName>Roch, Alaina (DLT)</DisplayName>
        <AccountId>830</AccountId>
        <AccountType/>
      </UserInfo>
      <UserInfo>
        <DisplayName>Rosen, Kayla (GOV)</DisplayName>
        <AccountId>12</AccountId>
        <AccountType/>
      </UserInfo>
      <UserInfo>
        <DisplayName>Winangun, Elizabeth (GOV)</DisplayName>
        <AccountId>319</AccountId>
        <AccountType/>
      </UserInfo>
      <UserInfo>
        <DisplayName>Orr, Morgan (OHHS - Contractor)</DisplayName>
        <AccountId>431</AccountId>
        <AccountType/>
      </UserInfo>
      <UserInfo>
        <DisplayName>Novais, Ana (OHHS)</DisplayName>
        <AccountId>149</AccountId>
        <AccountType/>
      </UserInfo>
      <UserInfo>
        <DisplayName>Strnad, Christopher (DCYF)</DisplayName>
        <AccountId>841</AccountId>
        <AccountType/>
      </UserInfo>
    </SharedWithUsers>
    <_activity xmlns="17b8552c-e396-48aa-8d90-76130db260c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1B2FB286E1B443A142B10D75613E57" ma:contentTypeVersion="16" ma:contentTypeDescription="Create a new document." ma:contentTypeScope="" ma:versionID="f22ba451c79c956bbcc370af9866edb5">
  <xsd:schema xmlns:xsd="http://www.w3.org/2001/XMLSchema" xmlns:xs="http://www.w3.org/2001/XMLSchema" xmlns:p="http://schemas.microsoft.com/office/2006/metadata/properties" xmlns:ns3="17b8552c-e396-48aa-8d90-76130db260c9" xmlns:ns4="847e155b-969e-4041-9a75-7ef7e9c5dc81" targetNamespace="http://schemas.microsoft.com/office/2006/metadata/properties" ma:root="true" ma:fieldsID="0872f7c0998d0f9da4e06f8678f7ff01" ns3:_="" ns4:_="">
    <xsd:import namespace="17b8552c-e396-48aa-8d90-76130db260c9"/>
    <xsd:import namespace="847e155b-969e-4041-9a75-7ef7e9c5dc8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b8552c-e396-48aa-8d90-76130db260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7e155b-969e-4041-9a75-7ef7e9c5dc8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CFD72C1-29B3-464D-BE39-575B58AC9E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57EDAA-BFA6-4F3A-BC00-29CA013AD369}">
  <ds:schemaRefs>
    <ds:schemaRef ds:uri="17b8552c-e396-48aa-8d90-76130db260c9"/>
    <ds:schemaRef ds:uri="http://schemas.microsoft.com/office/infopath/2007/PartnerControls"/>
    <ds:schemaRef ds:uri="http://purl.org/dc/terms/"/>
    <ds:schemaRef ds:uri="http://www.w3.org/XML/1998/namespace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847e155b-969e-4041-9a75-7ef7e9c5dc81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D63D21C-EDF9-4449-9AC1-11B29958B6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b8552c-e396-48aa-8d90-76130db260c9"/>
    <ds:schemaRef ds:uri="847e155b-969e-4041-9a75-7ef7e9c5dc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2087</Words>
  <Application>Microsoft Office PowerPoint</Application>
  <PresentationFormat>Widescreen</PresentationFormat>
  <Paragraphs>242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5" baseType="lpstr">
      <vt:lpstr>Aptos</vt:lpstr>
      <vt:lpstr>Aptos Black</vt:lpstr>
      <vt:lpstr>Arial</vt:lpstr>
      <vt:lpstr>Calibri</vt:lpstr>
      <vt:lpstr>Calibri Light</vt:lpstr>
      <vt:lpstr>Century Gothic</vt:lpstr>
      <vt:lpstr>Courier New</vt:lpstr>
      <vt:lpstr>Franklin Gothic Book</vt:lpstr>
      <vt:lpstr>Franklin Gothic Demi Cond</vt:lpstr>
      <vt:lpstr>Times New Roman</vt:lpstr>
      <vt:lpstr>Wingdings</vt:lpstr>
      <vt:lpstr>3_Office Theme</vt:lpstr>
      <vt:lpstr>2_Office Theme</vt:lpstr>
      <vt:lpstr>FCG Template 2</vt:lpstr>
      <vt:lpstr>1_FCG Template 1</vt:lpstr>
      <vt:lpstr>2_FCG Template 1</vt:lpstr>
      <vt:lpstr>Children’s Cabinet March 23rd, 2026</vt:lpstr>
      <vt:lpstr>Agenda</vt:lpstr>
      <vt:lpstr>Rhode Island Children’s Cabinet  Strategic Plan Implementation Kickoff</vt:lpstr>
      <vt:lpstr>Starting Point and Where We’re Headed</vt:lpstr>
      <vt:lpstr>Meeting Goal 1: Prioritize and Sequence Key Strategic Initiatives  </vt:lpstr>
      <vt:lpstr>Reminder: Key Strategic Initiatives</vt:lpstr>
      <vt:lpstr>Straw Proposal for Phasing Key Strategic Initiatives  </vt:lpstr>
      <vt:lpstr>Meeting Goal 2: Confirm Meeting Structure and Process</vt:lpstr>
      <vt:lpstr>Meeting Goal 3: Preview Implementation Tools</vt:lpstr>
      <vt:lpstr>Action Plan: Milestone Tracker</vt:lpstr>
      <vt:lpstr>Action Plan: Detailed Workplan</vt:lpstr>
      <vt:lpstr>Data Collection and Monitoring Plan</vt:lpstr>
      <vt:lpstr>Discussion and Next Steps</vt:lpstr>
      <vt:lpstr>Appendix  Children’s Cabinet Strategic Plan 2026-2030   Excerpt: Goals, Objectives, Initiatives, and Measures</vt:lpstr>
      <vt:lpstr>PowerPoint Presentation</vt:lpstr>
      <vt:lpstr>PowerPoint Presentation</vt:lpstr>
      <vt:lpstr>PowerPoint Presentation</vt:lpstr>
      <vt:lpstr>PowerPoint Presentation</vt:lpstr>
      <vt:lpstr>Public Comment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 Pre-K Capacity</dc:title>
  <dc:creator>Rosen, Kayla</dc:creator>
  <cp:lastModifiedBy>Chiello, Nicole (DHS)</cp:lastModifiedBy>
  <cp:revision>12</cp:revision>
  <dcterms:created xsi:type="dcterms:W3CDTF">2023-08-09T20:10:34Z</dcterms:created>
  <dcterms:modified xsi:type="dcterms:W3CDTF">2026-03-19T19:48:29Z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0x010100C11B2FB286E1B443A142B10D75613E57</vt:lpwstr>
  </property>
  <property fmtid="{D5CDD505-2E9C-101B-9397-08002B2CF9AE}" pid="3" name="MediaServiceImageTags">
    <vt:lpwstr/>
  </property>
</Properties>
</file>